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Noto Serif Bold" charset="1" panose="02020800060500020200"/>
      <p:regular r:id="rId20"/>
    </p:embeddedFont>
    <p:embeddedFont>
      <p:font typeface="Arimo Bold" charset="1" panose="020B0704020202020204"/>
      <p:regular r:id="rId21"/>
    </p:embeddedFont>
    <p:embeddedFont>
      <p:font typeface="Arimo" charset="1" panose="020B0604020202020204"/>
      <p:regular r:id="rId22"/>
    </p:embeddedFont>
    <p:embeddedFont>
      <p:font typeface="Noto Serif" charset="1" panose="020206000605000202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notesSlides/notesSlide3.xml" Type="http://schemas.openxmlformats.org/officeDocument/2006/relationships/notesSlide"/><Relationship Id="rId25" Target="fonts/font25.fntdata" Type="http://schemas.openxmlformats.org/officeDocument/2006/relationships/font"/><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3816102"/>
            <a:ext cx="7342882" cy="784622"/>
          </a:xfrm>
          <a:prstGeom prst="rect">
            <a:avLst/>
          </a:prstGeom>
        </p:spPr>
        <p:txBody>
          <a:bodyPr anchor="t" rtlCol="false" tIns="0" lIns="0" bIns="0" rIns="0">
            <a:spAutoFit/>
          </a:bodyPr>
          <a:lstStyle/>
          <a:p>
            <a:pPr algn="l">
              <a:lnSpc>
                <a:spcPts val="6062"/>
              </a:lnSpc>
            </a:pPr>
            <a:r>
              <a:rPr lang="en-US" sz="4875" b="true">
                <a:solidFill>
                  <a:srgbClr val="006747"/>
                </a:solidFill>
                <a:latin typeface="Noto Serif Bold"/>
                <a:ea typeface="Noto Serif Bold"/>
                <a:cs typeface="Noto Serif Bold"/>
                <a:sym typeface="Noto Serif Bold"/>
              </a:rPr>
              <a:t>Blockchain Technology</a:t>
            </a:r>
          </a:p>
        </p:txBody>
      </p:sp>
      <p:sp>
        <p:nvSpPr>
          <p:cNvPr name="TextBox 11" id="11"/>
          <p:cNvSpPr txBox="true"/>
          <p:nvPr/>
        </p:nvSpPr>
        <p:spPr>
          <a:xfrm rot="0">
            <a:off x="992238" y="4877544"/>
            <a:ext cx="6368358" cy="1431925"/>
          </a:xfrm>
          <a:prstGeom prst="rect">
            <a:avLst/>
          </a:prstGeom>
        </p:spPr>
        <p:txBody>
          <a:bodyPr anchor="t" rtlCol="false" tIns="0" lIns="0" bIns="0" rIns="0">
            <a:spAutoFit/>
          </a:bodyPr>
          <a:lstStyle/>
          <a:p>
            <a:pPr algn="l">
              <a:lnSpc>
                <a:spcPts val="3873"/>
              </a:lnSpc>
            </a:pPr>
            <a:r>
              <a:rPr lang="en-US" sz="2437" b="true">
                <a:solidFill>
                  <a:srgbClr val="4B4A4A"/>
                </a:solidFill>
                <a:latin typeface="Arimo Bold"/>
                <a:ea typeface="Arimo Bold"/>
                <a:cs typeface="Arimo Bold"/>
                <a:sym typeface="Arimo Bold"/>
              </a:rPr>
              <a:t>Swapnadeep Mishra </a:t>
            </a:r>
          </a:p>
          <a:p>
            <a:pPr algn="l">
              <a:lnSpc>
                <a:spcPts val="3873"/>
              </a:lnSpc>
            </a:pPr>
            <a:r>
              <a:rPr lang="en-US" sz="2437">
                <a:solidFill>
                  <a:srgbClr val="4B4A4A"/>
                </a:solidFill>
                <a:latin typeface="Arimo"/>
                <a:ea typeface="Arimo"/>
                <a:cs typeface="Arimo"/>
                <a:sym typeface="Arimo"/>
              </a:rPr>
              <a:t>Roll No: 002211001115</a:t>
            </a:r>
          </a:p>
          <a:p>
            <a:pPr algn="l">
              <a:lnSpc>
                <a:spcPts val="3875"/>
              </a:lnSpc>
            </a:pPr>
            <a:r>
              <a:rPr lang="en-US" sz="2437">
                <a:solidFill>
                  <a:srgbClr val="4B4A4A"/>
                </a:solidFill>
                <a:latin typeface="Arimo"/>
                <a:ea typeface="Arimo"/>
                <a:cs typeface="Arimo"/>
                <a:sym typeface="Arimo"/>
              </a:rPr>
              <a:t>Department of Information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887165" y="619274"/>
            <a:ext cx="7117854" cy="712143"/>
          </a:xfrm>
          <a:prstGeom prst="rect">
            <a:avLst/>
          </a:prstGeom>
        </p:spPr>
        <p:txBody>
          <a:bodyPr anchor="t" rtlCol="false" tIns="0" lIns="0" bIns="0" rIns="0">
            <a:spAutoFit/>
          </a:bodyPr>
          <a:lstStyle/>
          <a:p>
            <a:pPr algn="l">
              <a:lnSpc>
                <a:spcPts val="5437"/>
              </a:lnSpc>
            </a:pPr>
            <a:r>
              <a:rPr lang="en-US" sz="4312" b="true">
                <a:solidFill>
                  <a:srgbClr val="006747"/>
                </a:solidFill>
                <a:latin typeface="Noto Serif Bold"/>
                <a:ea typeface="Noto Serif Bold"/>
                <a:cs typeface="Noto Serif Bold"/>
                <a:sym typeface="Noto Serif Bold"/>
              </a:rPr>
              <a:t>The Future of Blockchain</a:t>
            </a:r>
          </a:p>
        </p:txBody>
      </p:sp>
      <p:sp>
        <p:nvSpPr>
          <p:cNvPr name="TextBox 7" id="7"/>
          <p:cNvSpPr txBox="true"/>
          <p:nvPr/>
        </p:nvSpPr>
        <p:spPr>
          <a:xfrm rot="0">
            <a:off x="887165" y="1689199"/>
            <a:ext cx="16513671" cy="795337"/>
          </a:xfrm>
          <a:prstGeom prst="rect">
            <a:avLst/>
          </a:prstGeom>
        </p:spPr>
        <p:txBody>
          <a:bodyPr anchor="t" rtlCol="false" tIns="0" lIns="0" bIns="0" rIns="0">
            <a:spAutoFit/>
          </a:bodyPr>
          <a:lstStyle/>
          <a:p>
            <a:pPr algn="l">
              <a:lnSpc>
                <a:spcPts val="2749"/>
              </a:lnSpc>
            </a:pPr>
            <a:r>
              <a:rPr lang="en-US" sz="1687">
                <a:solidFill>
                  <a:srgbClr val="4B4A4A"/>
                </a:solidFill>
                <a:latin typeface="Arimo"/>
                <a:ea typeface="Arimo"/>
                <a:cs typeface="Arimo"/>
                <a:sym typeface="Arimo"/>
              </a:rPr>
              <a:t>Blockchain technology stands at the threshold of mainstream adoption, poised to reshape how we interact with digital systems, conduct business, and establish trust in the decentralized future.</a:t>
            </a:r>
          </a:p>
        </p:txBody>
      </p:sp>
      <p:grpSp>
        <p:nvGrpSpPr>
          <p:cNvPr name="Group 8" id="8"/>
          <p:cNvGrpSpPr>
            <a:grpSpLocks noChangeAspect="true"/>
          </p:cNvGrpSpPr>
          <p:nvPr/>
        </p:nvGrpSpPr>
        <p:grpSpPr>
          <a:xfrm rot="0">
            <a:off x="887165" y="2733972"/>
            <a:ext cx="5504558" cy="887165"/>
            <a:chOff x="0" y="0"/>
            <a:chExt cx="7339410" cy="1182887"/>
          </a:xfrm>
        </p:grpSpPr>
        <p:sp>
          <p:nvSpPr>
            <p:cNvPr name="Freeform 9" id="9" descr="preencoded.png"/>
            <p:cNvSpPr/>
            <p:nvPr/>
          </p:nvSpPr>
          <p:spPr>
            <a:xfrm flipH="false" flipV="false" rot="0">
              <a:off x="0" y="0"/>
              <a:ext cx="7339457" cy="1182878"/>
            </a:xfrm>
            <a:custGeom>
              <a:avLst/>
              <a:gdLst/>
              <a:ahLst/>
              <a:cxnLst/>
              <a:rect r="r" b="b" t="t" l="l"/>
              <a:pathLst>
                <a:path h="1182878" w="7339457">
                  <a:moveTo>
                    <a:pt x="0" y="0"/>
                  </a:moveTo>
                  <a:lnTo>
                    <a:pt x="7339457" y="0"/>
                  </a:lnTo>
                  <a:lnTo>
                    <a:pt x="7339457" y="1182878"/>
                  </a:lnTo>
                  <a:lnTo>
                    <a:pt x="0" y="1182878"/>
                  </a:lnTo>
                  <a:lnTo>
                    <a:pt x="0" y="0"/>
                  </a:lnTo>
                  <a:close/>
                </a:path>
              </a:pathLst>
            </a:custGeom>
            <a:blipFill>
              <a:blip r:embed="rId4"/>
              <a:stretch>
                <a:fillRect l="-83" t="0" r="-83" b="0"/>
              </a:stretch>
            </a:blipFill>
          </p:spPr>
        </p:sp>
      </p:grpSp>
      <p:sp>
        <p:nvSpPr>
          <p:cNvPr name="TextBox 10" id="10"/>
          <p:cNvSpPr txBox="true"/>
          <p:nvPr/>
        </p:nvSpPr>
        <p:spPr>
          <a:xfrm rot="0">
            <a:off x="1108919" y="3833366"/>
            <a:ext cx="2772667" cy="355997"/>
          </a:xfrm>
          <a:prstGeom prst="rect">
            <a:avLst/>
          </a:prstGeom>
        </p:spPr>
        <p:txBody>
          <a:bodyPr anchor="t" rtlCol="false" tIns="0" lIns="0" bIns="0" rIns="0">
            <a:spAutoFit/>
          </a:bodyPr>
          <a:lstStyle/>
          <a:p>
            <a:pPr algn="l">
              <a:lnSpc>
                <a:spcPts val="2687"/>
              </a:lnSpc>
            </a:pPr>
            <a:r>
              <a:rPr lang="en-US" sz="2125" b="true">
                <a:solidFill>
                  <a:srgbClr val="4B4A4A"/>
                </a:solidFill>
                <a:latin typeface="Noto Serif Bold"/>
                <a:ea typeface="Noto Serif Bold"/>
                <a:cs typeface="Noto Serif Bold"/>
                <a:sym typeface="Noto Serif Bold"/>
              </a:rPr>
              <a:t>Web3 Integration</a:t>
            </a:r>
          </a:p>
        </p:txBody>
      </p:sp>
      <p:sp>
        <p:nvSpPr>
          <p:cNvPr name="TextBox 11" id="11"/>
          <p:cNvSpPr txBox="true"/>
          <p:nvPr/>
        </p:nvSpPr>
        <p:spPr>
          <a:xfrm rot="0">
            <a:off x="1108919" y="4236690"/>
            <a:ext cx="5061049" cy="1504950"/>
          </a:xfrm>
          <a:prstGeom prst="rect">
            <a:avLst/>
          </a:prstGeom>
        </p:spPr>
        <p:txBody>
          <a:bodyPr anchor="t" rtlCol="false" tIns="0" lIns="0" bIns="0" rIns="0">
            <a:spAutoFit/>
          </a:bodyPr>
          <a:lstStyle/>
          <a:p>
            <a:pPr algn="l">
              <a:lnSpc>
                <a:spcPts val="2749"/>
              </a:lnSpc>
            </a:pPr>
            <a:r>
              <a:rPr lang="en-US" sz="1687">
                <a:solidFill>
                  <a:srgbClr val="4B4A4A"/>
                </a:solidFill>
                <a:latin typeface="Arimo"/>
                <a:ea typeface="Arimo"/>
                <a:cs typeface="Arimo"/>
                <a:sym typeface="Arimo"/>
              </a:rPr>
              <a:t>Seamless integration with decentralized applications (dApps), enabling user-owned data, decentralized finance (DeFi), and new economic models built on trustless protocols.</a:t>
            </a:r>
          </a:p>
        </p:txBody>
      </p:sp>
      <p:grpSp>
        <p:nvGrpSpPr>
          <p:cNvPr name="Group 12" id="12"/>
          <p:cNvGrpSpPr>
            <a:grpSpLocks noChangeAspect="true"/>
          </p:cNvGrpSpPr>
          <p:nvPr/>
        </p:nvGrpSpPr>
        <p:grpSpPr>
          <a:xfrm rot="0">
            <a:off x="6391721" y="2733972"/>
            <a:ext cx="5504558" cy="887165"/>
            <a:chOff x="0" y="0"/>
            <a:chExt cx="7339410" cy="1182887"/>
          </a:xfrm>
        </p:grpSpPr>
        <p:sp>
          <p:nvSpPr>
            <p:cNvPr name="Freeform 13" id="13" descr="preencoded.png"/>
            <p:cNvSpPr/>
            <p:nvPr/>
          </p:nvSpPr>
          <p:spPr>
            <a:xfrm flipH="false" flipV="false" rot="0">
              <a:off x="0" y="0"/>
              <a:ext cx="7339457" cy="1182878"/>
            </a:xfrm>
            <a:custGeom>
              <a:avLst/>
              <a:gdLst/>
              <a:ahLst/>
              <a:cxnLst/>
              <a:rect r="r" b="b" t="t" l="l"/>
              <a:pathLst>
                <a:path h="1182878" w="7339457">
                  <a:moveTo>
                    <a:pt x="0" y="0"/>
                  </a:moveTo>
                  <a:lnTo>
                    <a:pt x="7339457" y="0"/>
                  </a:lnTo>
                  <a:lnTo>
                    <a:pt x="7339457" y="1182878"/>
                  </a:lnTo>
                  <a:lnTo>
                    <a:pt x="0" y="1182878"/>
                  </a:lnTo>
                  <a:lnTo>
                    <a:pt x="0" y="0"/>
                  </a:lnTo>
                  <a:close/>
                </a:path>
              </a:pathLst>
            </a:custGeom>
            <a:blipFill>
              <a:blip r:embed="rId5"/>
              <a:stretch>
                <a:fillRect l="-83" t="0" r="-83" b="0"/>
              </a:stretch>
            </a:blipFill>
          </p:spPr>
        </p:sp>
      </p:grpSp>
      <p:sp>
        <p:nvSpPr>
          <p:cNvPr name="TextBox 14" id="14"/>
          <p:cNvSpPr txBox="true"/>
          <p:nvPr/>
        </p:nvSpPr>
        <p:spPr>
          <a:xfrm rot="0">
            <a:off x="6613475" y="3833366"/>
            <a:ext cx="4992589" cy="355997"/>
          </a:xfrm>
          <a:prstGeom prst="rect">
            <a:avLst/>
          </a:prstGeom>
        </p:spPr>
        <p:txBody>
          <a:bodyPr anchor="t" rtlCol="false" tIns="0" lIns="0" bIns="0" rIns="0">
            <a:spAutoFit/>
          </a:bodyPr>
          <a:lstStyle/>
          <a:p>
            <a:pPr algn="l">
              <a:lnSpc>
                <a:spcPts val="2687"/>
              </a:lnSpc>
            </a:pPr>
            <a:r>
              <a:rPr lang="en-US" sz="2125" b="true">
                <a:solidFill>
                  <a:srgbClr val="4B4A4A"/>
                </a:solidFill>
                <a:latin typeface="Noto Serif Bold"/>
                <a:ea typeface="Noto Serif Bold"/>
                <a:cs typeface="Noto Serif Bold"/>
                <a:sym typeface="Noto Serif Bold"/>
              </a:rPr>
              <a:t>Enterprise &amp; Government Adoption</a:t>
            </a:r>
          </a:p>
        </p:txBody>
      </p:sp>
      <p:sp>
        <p:nvSpPr>
          <p:cNvPr name="TextBox 15" id="15"/>
          <p:cNvSpPr txBox="true"/>
          <p:nvPr/>
        </p:nvSpPr>
        <p:spPr>
          <a:xfrm rot="0">
            <a:off x="6613475" y="4236690"/>
            <a:ext cx="5061049" cy="1504950"/>
          </a:xfrm>
          <a:prstGeom prst="rect">
            <a:avLst/>
          </a:prstGeom>
        </p:spPr>
        <p:txBody>
          <a:bodyPr anchor="t" rtlCol="false" tIns="0" lIns="0" bIns="0" rIns="0">
            <a:spAutoFit/>
          </a:bodyPr>
          <a:lstStyle/>
          <a:p>
            <a:pPr algn="l">
              <a:lnSpc>
                <a:spcPts val="2749"/>
              </a:lnSpc>
            </a:pPr>
            <a:r>
              <a:rPr lang="en-US" sz="1687">
                <a:solidFill>
                  <a:srgbClr val="4B4A4A"/>
                </a:solidFill>
                <a:latin typeface="Arimo"/>
                <a:ea typeface="Arimo"/>
                <a:cs typeface="Arimo"/>
                <a:sym typeface="Arimo"/>
              </a:rPr>
              <a:t>Growing implementation in supply chains, identity management, and public services. Governments exploring central bank digital currencies (CBDCs) and blockchain-based governance.</a:t>
            </a:r>
          </a:p>
        </p:txBody>
      </p:sp>
      <p:grpSp>
        <p:nvGrpSpPr>
          <p:cNvPr name="Group 16" id="16"/>
          <p:cNvGrpSpPr>
            <a:grpSpLocks noChangeAspect="true"/>
          </p:cNvGrpSpPr>
          <p:nvPr/>
        </p:nvGrpSpPr>
        <p:grpSpPr>
          <a:xfrm rot="0">
            <a:off x="11896279" y="2733972"/>
            <a:ext cx="5504557" cy="887165"/>
            <a:chOff x="0" y="0"/>
            <a:chExt cx="7339410" cy="1182887"/>
          </a:xfrm>
        </p:grpSpPr>
        <p:sp>
          <p:nvSpPr>
            <p:cNvPr name="Freeform 17" id="17" descr="preencoded.png"/>
            <p:cNvSpPr/>
            <p:nvPr/>
          </p:nvSpPr>
          <p:spPr>
            <a:xfrm flipH="false" flipV="false" rot="0">
              <a:off x="0" y="0"/>
              <a:ext cx="7339457" cy="1182878"/>
            </a:xfrm>
            <a:custGeom>
              <a:avLst/>
              <a:gdLst/>
              <a:ahLst/>
              <a:cxnLst/>
              <a:rect r="r" b="b" t="t" l="l"/>
              <a:pathLst>
                <a:path h="1182878" w="7339457">
                  <a:moveTo>
                    <a:pt x="0" y="0"/>
                  </a:moveTo>
                  <a:lnTo>
                    <a:pt x="7339457" y="0"/>
                  </a:lnTo>
                  <a:lnTo>
                    <a:pt x="7339457" y="1182878"/>
                  </a:lnTo>
                  <a:lnTo>
                    <a:pt x="0" y="1182878"/>
                  </a:lnTo>
                  <a:lnTo>
                    <a:pt x="0" y="0"/>
                  </a:lnTo>
                  <a:close/>
                </a:path>
              </a:pathLst>
            </a:custGeom>
            <a:blipFill>
              <a:blip r:embed="rId6"/>
              <a:stretch>
                <a:fillRect l="-83" t="0" r="-83" b="0"/>
              </a:stretch>
            </a:blipFill>
          </p:spPr>
        </p:sp>
      </p:grpSp>
      <p:sp>
        <p:nvSpPr>
          <p:cNvPr name="TextBox 18" id="18"/>
          <p:cNvSpPr txBox="true"/>
          <p:nvPr/>
        </p:nvSpPr>
        <p:spPr>
          <a:xfrm rot="0">
            <a:off x="12118032" y="3833366"/>
            <a:ext cx="3260675" cy="355997"/>
          </a:xfrm>
          <a:prstGeom prst="rect">
            <a:avLst/>
          </a:prstGeom>
        </p:spPr>
        <p:txBody>
          <a:bodyPr anchor="t" rtlCol="false" tIns="0" lIns="0" bIns="0" rIns="0">
            <a:spAutoFit/>
          </a:bodyPr>
          <a:lstStyle/>
          <a:p>
            <a:pPr algn="l">
              <a:lnSpc>
                <a:spcPts val="2687"/>
              </a:lnSpc>
            </a:pPr>
            <a:r>
              <a:rPr lang="en-US" sz="2125" b="true">
                <a:solidFill>
                  <a:srgbClr val="4B4A4A"/>
                </a:solidFill>
                <a:latin typeface="Noto Serif Bold"/>
                <a:ea typeface="Noto Serif Bold"/>
                <a:cs typeface="Noto Serif Bold"/>
                <a:sym typeface="Noto Serif Bold"/>
              </a:rPr>
              <a:t>Continuous Innovation</a:t>
            </a:r>
          </a:p>
        </p:txBody>
      </p:sp>
      <p:sp>
        <p:nvSpPr>
          <p:cNvPr name="TextBox 19" id="19"/>
          <p:cNvSpPr txBox="true"/>
          <p:nvPr/>
        </p:nvSpPr>
        <p:spPr>
          <a:xfrm rot="0">
            <a:off x="12118032" y="4236690"/>
            <a:ext cx="5061049" cy="1504950"/>
          </a:xfrm>
          <a:prstGeom prst="rect">
            <a:avLst/>
          </a:prstGeom>
        </p:spPr>
        <p:txBody>
          <a:bodyPr anchor="t" rtlCol="false" tIns="0" lIns="0" bIns="0" rIns="0">
            <a:spAutoFit/>
          </a:bodyPr>
          <a:lstStyle/>
          <a:p>
            <a:pPr algn="l">
              <a:lnSpc>
                <a:spcPts val="2749"/>
              </a:lnSpc>
            </a:pPr>
            <a:r>
              <a:rPr lang="en-US" sz="1687">
                <a:solidFill>
                  <a:srgbClr val="4B4A4A"/>
                </a:solidFill>
                <a:latin typeface="Arimo"/>
                <a:ea typeface="Arimo"/>
                <a:cs typeface="Arimo"/>
                <a:sym typeface="Arimo"/>
              </a:rPr>
              <a:t>Revolutionary consensus mechanisms, quantum-resistant cryptography, and cross-chain interoperability solutions driving scalability and sustainability improvements.</a:t>
            </a:r>
          </a:p>
        </p:txBody>
      </p:sp>
      <p:grpSp>
        <p:nvGrpSpPr>
          <p:cNvPr name="Group 20" id="20"/>
          <p:cNvGrpSpPr/>
          <p:nvPr/>
        </p:nvGrpSpPr>
        <p:grpSpPr>
          <a:xfrm rot="0">
            <a:off x="887165" y="6323647"/>
            <a:ext cx="16513671" cy="37208"/>
            <a:chOff x="0" y="0"/>
            <a:chExt cx="22018228" cy="49610"/>
          </a:xfrm>
        </p:grpSpPr>
        <p:sp>
          <p:nvSpPr>
            <p:cNvPr name="Freeform 21" id="21"/>
            <p:cNvSpPr/>
            <p:nvPr/>
          </p:nvSpPr>
          <p:spPr>
            <a:xfrm flipH="false" flipV="false" rot="0">
              <a:off x="0" y="0"/>
              <a:ext cx="22018244" cy="49657"/>
            </a:xfrm>
            <a:custGeom>
              <a:avLst/>
              <a:gdLst/>
              <a:ahLst/>
              <a:cxnLst/>
              <a:rect r="r" b="b" t="t" l="l"/>
              <a:pathLst>
                <a:path h="49657" w="22018244">
                  <a:moveTo>
                    <a:pt x="0" y="0"/>
                  </a:moveTo>
                  <a:lnTo>
                    <a:pt x="22018244" y="0"/>
                  </a:lnTo>
                  <a:lnTo>
                    <a:pt x="22018244" y="49657"/>
                  </a:lnTo>
                  <a:lnTo>
                    <a:pt x="0" y="49657"/>
                  </a:lnTo>
                  <a:close/>
                </a:path>
              </a:pathLst>
            </a:custGeom>
            <a:solidFill>
              <a:srgbClr val="4B4A4A">
                <a:alpha val="24706"/>
              </a:srgbClr>
            </a:solidFill>
          </p:spPr>
        </p:sp>
      </p:grpSp>
      <p:sp>
        <p:nvSpPr>
          <p:cNvPr name="TextBox 22" id="22"/>
          <p:cNvSpPr txBox="true"/>
          <p:nvPr/>
        </p:nvSpPr>
        <p:spPr>
          <a:xfrm rot="0">
            <a:off x="887165" y="6674346"/>
            <a:ext cx="16513671" cy="1932086"/>
          </a:xfrm>
          <a:prstGeom prst="rect">
            <a:avLst/>
          </a:prstGeom>
        </p:spPr>
        <p:txBody>
          <a:bodyPr anchor="t" rtlCol="false" tIns="0" lIns="0" bIns="0" rIns="0">
            <a:spAutoFit/>
          </a:bodyPr>
          <a:lstStyle/>
          <a:p>
            <a:pPr algn="l">
              <a:lnSpc>
                <a:spcPts val="7499"/>
              </a:lnSpc>
            </a:pPr>
            <a:r>
              <a:rPr lang="en-US" sz="6000" b="true">
                <a:solidFill>
                  <a:srgbClr val="006747"/>
                </a:solidFill>
                <a:latin typeface="Noto Serif Bold"/>
                <a:ea typeface="Noto Serif Bold"/>
                <a:cs typeface="Noto Serif Bold"/>
                <a:sym typeface="Noto Serif Bold"/>
              </a:rPr>
              <a:t>Embrace Blockchain Knowledge for Tomorrow's Tech Landscape</a:t>
            </a:r>
          </a:p>
        </p:txBody>
      </p:sp>
      <p:sp>
        <p:nvSpPr>
          <p:cNvPr name="TextBox 23" id="23"/>
          <p:cNvSpPr txBox="true"/>
          <p:nvPr/>
        </p:nvSpPr>
        <p:spPr>
          <a:xfrm rot="0">
            <a:off x="887165" y="8853339"/>
            <a:ext cx="16513671" cy="795337"/>
          </a:xfrm>
          <a:prstGeom prst="rect">
            <a:avLst/>
          </a:prstGeom>
        </p:spPr>
        <p:txBody>
          <a:bodyPr anchor="t" rtlCol="false" tIns="0" lIns="0" bIns="0" rIns="0">
            <a:spAutoFit/>
          </a:bodyPr>
          <a:lstStyle/>
          <a:p>
            <a:pPr algn="l">
              <a:lnSpc>
                <a:spcPts val="2749"/>
              </a:lnSpc>
            </a:pPr>
            <a:r>
              <a:rPr lang="en-US" sz="1687">
                <a:solidFill>
                  <a:srgbClr val="4B4A4A"/>
                </a:solidFill>
                <a:latin typeface="Arimo"/>
                <a:ea typeface="Arimo"/>
                <a:cs typeface="Arimo"/>
                <a:sym typeface="Arimo"/>
              </a:rPr>
              <a:t>The blockchain revolution is not just about technology—it's about reimagining trust, transparency, and collaboration in the digital age. As future IT professionals, understanding blockchain fundamentals positions us to lead innovation and drive transformation across industries.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6042869" y="4520059"/>
            <a:ext cx="6202264" cy="784622"/>
          </a:xfrm>
          <a:prstGeom prst="rect">
            <a:avLst/>
          </a:prstGeom>
        </p:spPr>
        <p:txBody>
          <a:bodyPr anchor="t" rtlCol="false" tIns="0" lIns="0" bIns="0" rIns="0">
            <a:spAutoFit/>
          </a:bodyPr>
          <a:lstStyle/>
          <a:p>
            <a:pPr algn="ctr">
              <a:lnSpc>
                <a:spcPts val="6062"/>
              </a:lnSpc>
            </a:pPr>
            <a:r>
              <a:rPr lang="en-US" sz="4875" b="true">
                <a:solidFill>
                  <a:srgbClr val="006747"/>
                </a:solidFill>
                <a:latin typeface="Noto Serif Bold"/>
                <a:ea typeface="Noto Serif Bold"/>
                <a:cs typeface="Noto Serif Bold"/>
                <a:sym typeface="Noto Serif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35088" y="614363"/>
            <a:ext cx="5990035" cy="759024"/>
          </a:xfrm>
          <a:prstGeom prst="rect">
            <a:avLst/>
          </a:prstGeom>
        </p:spPr>
        <p:txBody>
          <a:bodyPr anchor="t" rtlCol="false" tIns="0" lIns="0" bIns="0" rIns="0">
            <a:spAutoFit/>
          </a:bodyPr>
          <a:lstStyle/>
          <a:p>
            <a:pPr algn="l">
              <a:lnSpc>
                <a:spcPts val="5750"/>
              </a:lnSpc>
            </a:pPr>
            <a:r>
              <a:rPr lang="en-US" sz="4562" b="true">
                <a:solidFill>
                  <a:srgbClr val="006747"/>
                </a:solidFill>
                <a:latin typeface="Noto Serif Bold"/>
                <a:ea typeface="Noto Serif Bold"/>
                <a:cs typeface="Noto Serif Bold"/>
                <a:sym typeface="Noto Serif Bold"/>
              </a:rPr>
              <a:t>What is Blockchain?</a:t>
            </a:r>
          </a:p>
        </p:txBody>
      </p:sp>
      <p:sp>
        <p:nvSpPr>
          <p:cNvPr name="TextBox 7" id="7"/>
          <p:cNvSpPr txBox="true"/>
          <p:nvPr/>
        </p:nvSpPr>
        <p:spPr>
          <a:xfrm rot="0">
            <a:off x="935088" y="1839069"/>
            <a:ext cx="7923759" cy="1965275"/>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Blockchain is a revolutionary </a:t>
            </a:r>
            <a:r>
              <a:rPr lang="en-US" sz="1812" b="true">
                <a:solidFill>
                  <a:srgbClr val="4B4A4A"/>
                </a:solidFill>
                <a:latin typeface="Arimo Bold"/>
                <a:ea typeface="Arimo Bold"/>
                <a:cs typeface="Arimo Bold"/>
                <a:sym typeface="Arimo Bold"/>
              </a:rPr>
              <a:t>shared, immutable digital ledger</a:t>
            </a:r>
            <a:r>
              <a:rPr lang="en-US" sz="1812">
                <a:solidFill>
                  <a:srgbClr val="4B4A4A"/>
                </a:solidFill>
                <a:latin typeface="Arimo"/>
                <a:ea typeface="Arimo"/>
                <a:cs typeface="Arimo"/>
                <a:sym typeface="Arimo"/>
              </a:rPr>
              <a:t> that records transactions across a distributed network with unprecedented security and transparency. Unlike traditional databases controlled by a single entity, blockchain operates as a decentralized system where information is stored across multiple nodes.</a:t>
            </a:r>
          </a:p>
        </p:txBody>
      </p:sp>
      <p:sp>
        <p:nvSpPr>
          <p:cNvPr name="TextBox 8" id="8"/>
          <p:cNvSpPr txBox="true"/>
          <p:nvPr/>
        </p:nvSpPr>
        <p:spPr>
          <a:xfrm rot="0">
            <a:off x="935088" y="3919389"/>
            <a:ext cx="7923759" cy="1965275"/>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At its core, blockchain consists of </a:t>
            </a:r>
            <a:r>
              <a:rPr lang="en-US" sz="1812" b="true">
                <a:solidFill>
                  <a:srgbClr val="4B4A4A"/>
                </a:solidFill>
                <a:latin typeface="Arimo Bold"/>
                <a:ea typeface="Arimo Bold"/>
                <a:cs typeface="Arimo Bold"/>
                <a:sym typeface="Arimo Bold"/>
              </a:rPr>
              <a:t>data stored in linked blocks</a:t>
            </a:r>
            <a:r>
              <a:rPr lang="en-US" sz="1812">
                <a:solidFill>
                  <a:srgbClr val="4B4A4A"/>
                </a:solidFill>
                <a:latin typeface="Arimo"/>
                <a:ea typeface="Arimo"/>
                <a:cs typeface="Arimo"/>
                <a:sym typeface="Arimo"/>
              </a:rPr>
              <a:t>, each containing transaction information and cryptographic hashes that connect it to the previous block. This creates an unbreakable chain of records that cannot be altered without detection, making it ideal for applications requiring trust and verification.</a:t>
            </a:r>
          </a:p>
        </p:txBody>
      </p:sp>
      <p:sp>
        <p:nvSpPr>
          <p:cNvPr name="TextBox 9" id="9"/>
          <p:cNvSpPr txBox="true"/>
          <p:nvPr/>
        </p:nvSpPr>
        <p:spPr>
          <a:xfrm rot="0">
            <a:off x="935088" y="5999709"/>
            <a:ext cx="7923759" cy="1217265"/>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The technology eliminates the need for intermediaries, reduces fraud, and provides a transparent audit trail that all authorized participants can access and verify in real-time.</a:t>
            </a:r>
          </a:p>
        </p:txBody>
      </p:sp>
      <p:grpSp>
        <p:nvGrpSpPr>
          <p:cNvPr name="Group 10" id="10"/>
          <p:cNvGrpSpPr>
            <a:grpSpLocks noChangeAspect="true"/>
          </p:cNvGrpSpPr>
          <p:nvPr/>
        </p:nvGrpSpPr>
        <p:grpSpPr>
          <a:xfrm rot="0">
            <a:off x="9438680" y="1987004"/>
            <a:ext cx="7923759" cy="7923759"/>
            <a:chOff x="0" y="0"/>
            <a:chExt cx="10565012" cy="10565012"/>
          </a:xfrm>
        </p:grpSpPr>
        <p:sp>
          <p:nvSpPr>
            <p:cNvPr name="Freeform 11" id="11" descr="preencoded.png"/>
            <p:cNvSpPr/>
            <p:nvPr/>
          </p:nvSpPr>
          <p:spPr>
            <a:xfrm flipH="false" flipV="false" rot="0">
              <a:off x="0" y="0"/>
              <a:ext cx="10565003" cy="10565003"/>
            </a:xfrm>
            <a:custGeom>
              <a:avLst/>
              <a:gdLst/>
              <a:ahLst/>
              <a:cxnLst/>
              <a:rect r="r" b="b" t="t" l="l"/>
              <a:pathLst>
                <a:path h="10565003" w="10565003">
                  <a:moveTo>
                    <a:pt x="0" y="0"/>
                  </a:moveTo>
                  <a:lnTo>
                    <a:pt x="10565003" y="0"/>
                  </a:lnTo>
                  <a:lnTo>
                    <a:pt x="10565003" y="10565003"/>
                  </a:lnTo>
                  <a:lnTo>
                    <a:pt x="0" y="10565003"/>
                  </a:lnTo>
                  <a:lnTo>
                    <a:pt x="0" y="0"/>
                  </a:lnTo>
                  <a:close/>
                </a:path>
              </a:pathLst>
            </a:custGeom>
            <a:blipFill>
              <a:blip r:embed="rId4"/>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575370" y="395585"/>
            <a:ext cx="6731496" cy="449610"/>
          </a:xfrm>
          <a:prstGeom prst="rect">
            <a:avLst/>
          </a:prstGeom>
        </p:spPr>
        <p:txBody>
          <a:bodyPr anchor="t" rtlCol="false" tIns="0" lIns="0" bIns="0" rIns="0">
            <a:spAutoFit/>
          </a:bodyPr>
          <a:lstStyle/>
          <a:p>
            <a:pPr algn="l">
              <a:lnSpc>
                <a:spcPts val="3499"/>
              </a:lnSpc>
            </a:pPr>
            <a:r>
              <a:rPr lang="en-US" sz="2812" b="true">
                <a:solidFill>
                  <a:srgbClr val="006747"/>
                </a:solidFill>
                <a:latin typeface="Noto Serif Bold"/>
                <a:ea typeface="Noto Serif Bold"/>
                <a:cs typeface="Noto Serif Bold"/>
                <a:sym typeface="Noto Serif Bold"/>
              </a:rPr>
              <a:t>How Blockchain Works: Step-by-Step</a:t>
            </a:r>
          </a:p>
        </p:txBody>
      </p:sp>
      <p:sp>
        <p:nvSpPr>
          <p:cNvPr name="TextBox 7" id="7"/>
          <p:cNvSpPr txBox="true"/>
          <p:nvPr/>
        </p:nvSpPr>
        <p:spPr>
          <a:xfrm rot="0">
            <a:off x="575370" y="1075730"/>
            <a:ext cx="17137261" cy="287387"/>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Understanding the blockchain process reveals the elegance of its distributed consensus mechanism. Every transaction follows a precise validation pathway that ensures security and integrity across the network.</a:t>
            </a:r>
          </a:p>
        </p:txBody>
      </p:sp>
      <p:grpSp>
        <p:nvGrpSpPr>
          <p:cNvPr name="Group 8" id="8"/>
          <p:cNvGrpSpPr>
            <a:grpSpLocks noChangeAspect="true"/>
          </p:cNvGrpSpPr>
          <p:nvPr/>
        </p:nvGrpSpPr>
        <p:grpSpPr>
          <a:xfrm rot="0">
            <a:off x="645914" y="1524892"/>
            <a:ext cx="16996022" cy="7329041"/>
            <a:chOff x="0" y="0"/>
            <a:chExt cx="22661363" cy="9772055"/>
          </a:xfrm>
        </p:grpSpPr>
        <p:sp>
          <p:nvSpPr>
            <p:cNvPr name="Freeform 9" id="9" descr="preencoded.png"/>
            <p:cNvSpPr/>
            <p:nvPr/>
          </p:nvSpPr>
          <p:spPr>
            <a:xfrm flipH="false" flipV="false" rot="0">
              <a:off x="0" y="0"/>
              <a:ext cx="22661372" cy="9772015"/>
            </a:xfrm>
            <a:custGeom>
              <a:avLst/>
              <a:gdLst/>
              <a:ahLst/>
              <a:cxnLst/>
              <a:rect r="r" b="b" t="t" l="l"/>
              <a:pathLst>
                <a:path h="9772015" w="22661372">
                  <a:moveTo>
                    <a:pt x="0" y="0"/>
                  </a:moveTo>
                  <a:lnTo>
                    <a:pt x="22661372" y="0"/>
                  </a:lnTo>
                  <a:lnTo>
                    <a:pt x="22661372" y="9772015"/>
                  </a:lnTo>
                  <a:lnTo>
                    <a:pt x="0" y="9772015"/>
                  </a:lnTo>
                  <a:lnTo>
                    <a:pt x="0" y="0"/>
                  </a:lnTo>
                  <a:close/>
                </a:path>
              </a:pathLst>
            </a:custGeom>
            <a:blipFill>
              <a:blip r:embed="rId4"/>
              <a:stretch>
                <a:fillRect l="-19" t="0" r="-19" b="0"/>
              </a:stretch>
            </a:blipFill>
          </p:spPr>
        </p:sp>
      </p:grpSp>
      <p:sp>
        <p:nvSpPr>
          <p:cNvPr name="TextBox 10" id="10"/>
          <p:cNvSpPr txBox="true"/>
          <p:nvPr/>
        </p:nvSpPr>
        <p:spPr>
          <a:xfrm rot="0">
            <a:off x="1789606" y="7464074"/>
            <a:ext cx="4128121" cy="481976"/>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Cryptographic Verify</a:t>
            </a:r>
          </a:p>
        </p:txBody>
      </p:sp>
      <p:sp>
        <p:nvSpPr>
          <p:cNvPr name="TextBox 11" id="11"/>
          <p:cNvSpPr txBox="true"/>
          <p:nvPr/>
        </p:nvSpPr>
        <p:spPr>
          <a:xfrm rot="0">
            <a:off x="1789606" y="5767519"/>
            <a:ext cx="3873746" cy="481976"/>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Network Consensus</a:t>
            </a:r>
          </a:p>
        </p:txBody>
      </p:sp>
      <p:sp>
        <p:nvSpPr>
          <p:cNvPr name="TextBox 12" id="12"/>
          <p:cNvSpPr txBox="true"/>
          <p:nvPr/>
        </p:nvSpPr>
        <p:spPr>
          <a:xfrm rot="0">
            <a:off x="1789606" y="4088101"/>
            <a:ext cx="3855806" cy="481976"/>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Create Block</a:t>
            </a:r>
          </a:p>
        </p:txBody>
      </p:sp>
      <p:sp>
        <p:nvSpPr>
          <p:cNvPr name="TextBox 13" id="13"/>
          <p:cNvSpPr txBox="true"/>
          <p:nvPr/>
        </p:nvSpPr>
        <p:spPr>
          <a:xfrm rot="0">
            <a:off x="1789606" y="2391546"/>
            <a:ext cx="3891686" cy="481976"/>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Initiate Transaction</a:t>
            </a:r>
          </a:p>
        </p:txBody>
      </p:sp>
      <p:sp>
        <p:nvSpPr>
          <p:cNvPr name="TextBox 14" id="14"/>
          <p:cNvSpPr txBox="true"/>
          <p:nvPr/>
        </p:nvSpPr>
        <p:spPr>
          <a:xfrm rot="0">
            <a:off x="575370" y="8977610"/>
            <a:ext cx="143768" cy="217885"/>
          </a:xfrm>
          <a:prstGeom prst="rect">
            <a:avLst/>
          </a:prstGeom>
        </p:spPr>
        <p:txBody>
          <a:bodyPr anchor="t" rtlCol="false" tIns="0" lIns="0" bIns="0" rIns="0">
            <a:spAutoFit/>
          </a:bodyPr>
          <a:lstStyle/>
          <a:p>
            <a:pPr algn="l">
              <a:lnSpc>
                <a:spcPts val="1812"/>
              </a:lnSpc>
            </a:pPr>
            <a:r>
              <a:rPr lang="en-US" sz="1124">
                <a:solidFill>
                  <a:srgbClr val="4B4A4A"/>
                </a:solidFill>
                <a:latin typeface="Noto Serif"/>
                <a:ea typeface="Noto Serif"/>
                <a:cs typeface="Noto Serif"/>
                <a:sym typeface="Noto Serif"/>
              </a:rPr>
              <a:t>01</a:t>
            </a:r>
          </a:p>
        </p:txBody>
      </p:sp>
      <p:grpSp>
        <p:nvGrpSpPr>
          <p:cNvPr name="Group 15" id="15"/>
          <p:cNvGrpSpPr/>
          <p:nvPr/>
        </p:nvGrpSpPr>
        <p:grpSpPr>
          <a:xfrm rot="0">
            <a:off x="575370" y="9241036"/>
            <a:ext cx="5616476" cy="19050"/>
            <a:chOff x="0" y="0"/>
            <a:chExt cx="7488635" cy="25400"/>
          </a:xfrm>
        </p:grpSpPr>
        <p:sp>
          <p:nvSpPr>
            <p:cNvPr name="Freeform 16" id="16"/>
            <p:cNvSpPr/>
            <p:nvPr/>
          </p:nvSpPr>
          <p:spPr>
            <a:xfrm flipH="false" flipV="false" rot="0">
              <a:off x="0" y="0"/>
              <a:ext cx="7488682" cy="25400"/>
            </a:xfrm>
            <a:custGeom>
              <a:avLst/>
              <a:gdLst/>
              <a:ahLst/>
              <a:cxnLst/>
              <a:rect r="r" b="b" t="t" l="l"/>
              <a:pathLst>
                <a:path h="25400" w="7488682">
                  <a:moveTo>
                    <a:pt x="0" y="0"/>
                  </a:moveTo>
                  <a:lnTo>
                    <a:pt x="7488682" y="0"/>
                  </a:lnTo>
                  <a:lnTo>
                    <a:pt x="7488682" y="25400"/>
                  </a:lnTo>
                  <a:lnTo>
                    <a:pt x="0" y="25400"/>
                  </a:lnTo>
                  <a:close/>
                </a:path>
              </a:pathLst>
            </a:custGeom>
            <a:solidFill>
              <a:srgbClr val="006747"/>
            </a:solidFill>
          </p:spPr>
        </p:sp>
      </p:grpSp>
      <p:sp>
        <p:nvSpPr>
          <p:cNvPr name="TextBox 17" id="17"/>
          <p:cNvSpPr txBox="true"/>
          <p:nvPr/>
        </p:nvSpPr>
        <p:spPr>
          <a:xfrm rot="0">
            <a:off x="647254" y="9332566"/>
            <a:ext cx="1932980" cy="234255"/>
          </a:xfrm>
          <a:prstGeom prst="rect">
            <a:avLst/>
          </a:prstGeom>
        </p:spPr>
        <p:txBody>
          <a:bodyPr anchor="t" rtlCol="false" tIns="0" lIns="0" bIns="0" rIns="0">
            <a:spAutoFit/>
          </a:bodyPr>
          <a:lstStyle/>
          <a:p>
            <a:pPr algn="l">
              <a:lnSpc>
                <a:spcPts val="1750"/>
              </a:lnSpc>
            </a:pPr>
            <a:r>
              <a:rPr lang="en-US" sz="1375" b="true">
                <a:solidFill>
                  <a:srgbClr val="4B4A4A"/>
                </a:solidFill>
                <a:latin typeface="Noto Serif Bold"/>
                <a:ea typeface="Noto Serif Bold"/>
                <a:cs typeface="Noto Serif Bold"/>
                <a:sym typeface="Noto Serif Bold"/>
              </a:rPr>
              <a:t>Transaction Initiated</a:t>
            </a:r>
          </a:p>
        </p:txBody>
      </p:sp>
      <p:sp>
        <p:nvSpPr>
          <p:cNvPr name="TextBox 18" id="18"/>
          <p:cNvSpPr txBox="true"/>
          <p:nvPr/>
        </p:nvSpPr>
        <p:spPr>
          <a:xfrm rot="0">
            <a:off x="575370" y="9604921"/>
            <a:ext cx="5616476" cy="517624"/>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A user requests a transaction, which is broadcast to all nodes in the peer-to-peer network for processing.</a:t>
            </a:r>
          </a:p>
        </p:txBody>
      </p:sp>
      <p:sp>
        <p:nvSpPr>
          <p:cNvPr name="TextBox 19" id="19"/>
          <p:cNvSpPr txBox="true"/>
          <p:nvPr/>
        </p:nvSpPr>
        <p:spPr>
          <a:xfrm rot="0">
            <a:off x="6335614" y="8977610"/>
            <a:ext cx="143767" cy="217885"/>
          </a:xfrm>
          <a:prstGeom prst="rect">
            <a:avLst/>
          </a:prstGeom>
        </p:spPr>
        <p:txBody>
          <a:bodyPr anchor="t" rtlCol="false" tIns="0" lIns="0" bIns="0" rIns="0">
            <a:spAutoFit/>
          </a:bodyPr>
          <a:lstStyle/>
          <a:p>
            <a:pPr algn="l">
              <a:lnSpc>
                <a:spcPts val="1812"/>
              </a:lnSpc>
            </a:pPr>
            <a:r>
              <a:rPr lang="en-US" sz="1124">
                <a:solidFill>
                  <a:srgbClr val="4B4A4A"/>
                </a:solidFill>
                <a:latin typeface="Noto Serif"/>
                <a:ea typeface="Noto Serif"/>
                <a:cs typeface="Noto Serif"/>
                <a:sym typeface="Noto Serif"/>
              </a:rPr>
              <a:t>02</a:t>
            </a:r>
          </a:p>
        </p:txBody>
      </p:sp>
      <p:grpSp>
        <p:nvGrpSpPr>
          <p:cNvPr name="Group 20" id="20"/>
          <p:cNvGrpSpPr/>
          <p:nvPr/>
        </p:nvGrpSpPr>
        <p:grpSpPr>
          <a:xfrm rot="0">
            <a:off x="6335614" y="9241036"/>
            <a:ext cx="5616625" cy="19050"/>
            <a:chOff x="0" y="0"/>
            <a:chExt cx="7488833" cy="25400"/>
          </a:xfrm>
        </p:grpSpPr>
        <p:sp>
          <p:nvSpPr>
            <p:cNvPr name="Freeform 21" id="21"/>
            <p:cNvSpPr/>
            <p:nvPr/>
          </p:nvSpPr>
          <p:spPr>
            <a:xfrm flipH="false" flipV="false" rot="0">
              <a:off x="0" y="0"/>
              <a:ext cx="7488809" cy="25400"/>
            </a:xfrm>
            <a:custGeom>
              <a:avLst/>
              <a:gdLst/>
              <a:ahLst/>
              <a:cxnLst/>
              <a:rect r="r" b="b" t="t" l="l"/>
              <a:pathLst>
                <a:path h="25400" w="7488809">
                  <a:moveTo>
                    <a:pt x="0" y="0"/>
                  </a:moveTo>
                  <a:lnTo>
                    <a:pt x="7488809" y="0"/>
                  </a:lnTo>
                  <a:lnTo>
                    <a:pt x="7488809" y="25400"/>
                  </a:lnTo>
                  <a:lnTo>
                    <a:pt x="0" y="25400"/>
                  </a:lnTo>
                  <a:close/>
                </a:path>
              </a:pathLst>
            </a:custGeom>
            <a:solidFill>
              <a:srgbClr val="006747"/>
            </a:solidFill>
          </p:spPr>
        </p:sp>
      </p:grpSp>
      <p:sp>
        <p:nvSpPr>
          <p:cNvPr name="TextBox 22" id="22"/>
          <p:cNvSpPr txBox="true"/>
          <p:nvPr/>
        </p:nvSpPr>
        <p:spPr>
          <a:xfrm rot="0">
            <a:off x="6335614" y="9341495"/>
            <a:ext cx="1798290" cy="234255"/>
          </a:xfrm>
          <a:prstGeom prst="rect">
            <a:avLst/>
          </a:prstGeom>
        </p:spPr>
        <p:txBody>
          <a:bodyPr anchor="t" rtlCol="false" tIns="0" lIns="0" bIns="0" rIns="0">
            <a:spAutoFit/>
          </a:bodyPr>
          <a:lstStyle/>
          <a:p>
            <a:pPr algn="l">
              <a:lnSpc>
                <a:spcPts val="1750"/>
              </a:lnSpc>
            </a:pPr>
            <a:r>
              <a:rPr lang="en-US" sz="1375" b="true">
                <a:solidFill>
                  <a:srgbClr val="4B4A4A"/>
                </a:solidFill>
                <a:latin typeface="Noto Serif Bold"/>
                <a:ea typeface="Noto Serif Bold"/>
                <a:cs typeface="Noto Serif Bold"/>
                <a:sym typeface="Noto Serif Bold"/>
              </a:rPr>
              <a:t>Block Creation</a:t>
            </a:r>
          </a:p>
        </p:txBody>
      </p:sp>
      <p:sp>
        <p:nvSpPr>
          <p:cNvPr name="TextBox 23" id="23"/>
          <p:cNvSpPr txBox="true"/>
          <p:nvPr/>
        </p:nvSpPr>
        <p:spPr>
          <a:xfrm rot="0">
            <a:off x="6335614" y="9604921"/>
            <a:ext cx="5616625" cy="517624"/>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Transactions are grouped together into a new block containing timestamp, transaction data, and cryptographic information.</a:t>
            </a:r>
          </a:p>
        </p:txBody>
      </p:sp>
      <p:sp>
        <p:nvSpPr>
          <p:cNvPr name="TextBox 24" id="24"/>
          <p:cNvSpPr txBox="true"/>
          <p:nvPr/>
        </p:nvSpPr>
        <p:spPr>
          <a:xfrm rot="0">
            <a:off x="12096006" y="8977610"/>
            <a:ext cx="143767" cy="217885"/>
          </a:xfrm>
          <a:prstGeom prst="rect">
            <a:avLst/>
          </a:prstGeom>
        </p:spPr>
        <p:txBody>
          <a:bodyPr anchor="t" rtlCol="false" tIns="0" lIns="0" bIns="0" rIns="0">
            <a:spAutoFit/>
          </a:bodyPr>
          <a:lstStyle/>
          <a:p>
            <a:pPr algn="l">
              <a:lnSpc>
                <a:spcPts val="1812"/>
              </a:lnSpc>
            </a:pPr>
            <a:r>
              <a:rPr lang="en-US" sz="1124">
                <a:solidFill>
                  <a:srgbClr val="4B4A4A"/>
                </a:solidFill>
                <a:latin typeface="Noto Serif"/>
                <a:ea typeface="Noto Serif"/>
                <a:cs typeface="Noto Serif"/>
                <a:sym typeface="Noto Serif"/>
              </a:rPr>
              <a:t>03</a:t>
            </a:r>
          </a:p>
        </p:txBody>
      </p:sp>
      <p:grpSp>
        <p:nvGrpSpPr>
          <p:cNvPr name="Group 25" id="25"/>
          <p:cNvGrpSpPr/>
          <p:nvPr/>
        </p:nvGrpSpPr>
        <p:grpSpPr>
          <a:xfrm rot="0">
            <a:off x="12096006" y="9241036"/>
            <a:ext cx="5616625" cy="19050"/>
            <a:chOff x="0" y="0"/>
            <a:chExt cx="7488833" cy="25400"/>
          </a:xfrm>
        </p:grpSpPr>
        <p:sp>
          <p:nvSpPr>
            <p:cNvPr name="Freeform 26" id="26"/>
            <p:cNvSpPr/>
            <p:nvPr/>
          </p:nvSpPr>
          <p:spPr>
            <a:xfrm flipH="false" flipV="false" rot="0">
              <a:off x="0" y="0"/>
              <a:ext cx="7488809" cy="25400"/>
            </a:xfrm>
            <a:custGeom>
              <a:avLst/>
              <a:gdLst/>
              <a:ahLst/>
              <a:cxnLst/>
              <a:rect r="r" b="b" t="t" l="l"/>
              <a:pathLst>
                <a:path h="25400" w="7488809">
                  <a:moveTo>
                    <a:pt x="0" y="0"/>
                  </a:moveTo>
                  <a:lnTo>
                    <a:pt x="7488809" y="0"/>
                  </a:lnTo>
                  <a:lnTo>
                    <a:pt x="7488809" y="25400"/>
                  </a:lnTo>
                  <a:lnTo>
                    <a:pt x="0" y="25400"/>
                  </a:lnTo>
                  <a:close/>
                </a:path>
              </a:pathLst>
            </a:custGeom>
            <a:solidFill>
              <a:srgbClr val="006747"/>
            </a:solidFill>
          </p:spPr>
        </p:sp>
      </p:grpSp>
      <p:sp>
        <p:nvSpPr>
          <p:cNvPr name="TextBox 27" id="27"/>
          <p:cNvSpPr txBox="true"/>
          <p:nvPr/>
        </p:nvSpPr>
        <p:spPr>
          <a:xfrm rot="0">
            <a:off x="12096006" y="9341495"/>
            <a:ext cx="1798290" cy="234255"/>
          </a:xfrm>
          <a:prstGeom prst="rect">
            <a:avLst/>
          </a:prstGeom>
        </p:spPr>
        <p:txBody>
          <a:bodyPr anchor="t" rtlCol="false" tIns="0" lIns="0" bIns="0" rIns="0">
            <a:spAutoFit/>
          </a:bodyPr>
          <a:lstStyle/>
          <a:p>
            <a:pPr algn="l">
              <a:lnSpc>
                <a:spcPts val="1750"/>
              </a:lnSpc>
            </a:pPr>
            <a:r>
              <a:rPr lang="en-US" sz="1375" b="true">
                <a:solidFill>
                  <a:srgbClr val="4B4A4A"/>
                </a:solidFill>
                <a:latin typeface="Noto Serif Bold"/>
                <a:ea typeface="Noto Serif Bold"/>
                <a:cs typeface="Noto Serif Bold"/>
                <a:sym typeface="Noto Serif Bold"/>
              </a:rPr>
              <a:t>Network Validation</a:t>
            </a:r>
          </a:p>
        </p:txBody>
      </p:sp>
      <p:sp>
        <p:nvSpPr>
          <p:cNvPr name="TextBox 28" id="28"/>
          <p:cNvSpPr txBox="true"/>
          <p:nvPr/>
        </p:nvSpPr>
        <p:spPr>
          <a:xfrm rot="0">
            <a:off x="12096006" y="9604921"/>
            <a:ext cx="5616625" cy="517624"/>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Network nodes validate the transaction using consensus algorithms like Proof of Work or Proof of Stake.</a:t>
            </a:r>
          </a:p>
        </p:txBody>
      </p:sp>
      <p:sp>
        <p:nvSpPr>
          <p:cNvPr name="TextBox 29" id="29"/>
          <p:cNvSpPr txBox="true"/>
          <p:nvPr/>
        </p:nvSpPr>
        <p:spPr>
          <a:xfrm rot="0">
            <a:off x="575370" y="10336114"/>
            <a:ext cx="143768" cy="217885"/>
          </a:xfrm>
          <a:prstGeom prst="rect">
            <a:avLst/>
          </a:prstGeom>
        </p:spPr>
        <p:txBody>
          <a:bodyPr anchor="t" rtlCol="false" tIns="0" lIns="0" bIns="0" rIns="0">
            <a:spAutoFit/>
          </a:bodyPr>
          <a:lstStyle/>
          <a:p>
            <a:pPr algn="l">
              <a:lnSpc>
                <a:spcPts val="1812"/>
              </a:lnSpc>
            </a:pPr>
            <a:r>
              <a:rPr lang="en-US" sz="1124">
                <a:solidFill>
                  <a:srgbClr val="4B4A4A"/>
                </a:solidFill>
                <a:latin typeface="Noto Serif"/>
                <a:ea typeface="Noto Serif"/>
                <a:cs typeface="Noto Serif"/>
                <a:sym typeface="Noto Serif"/>
              </a:rPr>
              <a:t>04</a:t>
            </a:r>
          </a:p>
        </p:txBody>
      </p:sp>
      <p:grpSp>
        <p:nvGrpSpPr>
          <p:cNvPr name="Group 30" id="30"/>
          <p:cNvGrpSpPr/>
          <p:nvPr/>
        </p:nvGrpSpPr>
        <p:grpSpPr>
          <a:xfrm rot="0">
            <a:off x="575370" y="10599539"/>
            <a:ext cx="8496746" cy="19050"/>
            <a:chOff x="0" y="0"/>
            <a:chExt cx="11328995" cy="25400"/>
          </a:xfrm>
        </p:grpSpPr>
        <p:sp>
          <p:nvSpPr>
            <p:cNvPr name="Freeform 31" id="31"/>
            <p:cNvSpPr/>
            <p:nvPr/>
          </p:nvSpPr>
          <p:spPr>
            <a:xfrm flipH="false" flipV="false" rot="0">
              <a:off x="0" y="0"/>
              <a:ext cx="11329035" cy="25400"/>
            </a:xfrm>
            <a:custGeom>
              <a:avLst/>
              <a:gdLst/>
              <a:ahLst/>
              <a:cxnLst/>
              <a:rect r="r" b="b" t="t" l="l"/>
              <a:pathLst>
                <a:path h="25400" w="11329035">
                  <a:moveTo>
                    <a:pt x="0" y="0"/>
                  </a:moveTo>
                  <a:lnTo>
                    <a:pt x="11329035" y="0"/>
                  </a:lnTo>
                  <a:lnTo>
                    <a:pt x="11329035" y="25400"/>
                  </a:lnTo>
                  <a:lnTo>
                    <a:pt x="0" y="25400"/>
                  </a:lnTo>
                  <a:close/>
                </a:path>
              </a:pathLst>
            </a:custGeom>
            <a:solidFill>
              <a:srgbClr val="006747"/>
            </a:solidFill>
          </p:spPr>
        </p:sp>
      </p:grpSp>
      <p:sp>
        <p:nvSpPr>
          <p:cNvPr name="TextBox 32" id="32"/>
          <p:cNvSpPr txBox="true"/>
          <p:nvPr/>
        </p:nvSpPr>
        <p:spPr>
          <a:xfrm rot="0">
            <a:off x="575370" y="10699997"/>
            <a:ext cx="1962299" cy="234255"/>
          </a:xfrm>
          <a:prstGeom prst="rect">
            <a:avLst/>
          </a:prstGeom>
        </p:spPr>
        <p:txBody>
          <a:bodyPr anchor="t" rtlCol="false" tIns="0" lIns="0" bIns="0" rIns="0">
            <a:spAutoFit/>
          </a:bodyPr>
          <a:lstStyle/>
          <a:p>
            <a:pPr algn="l">
              <a:lnSpc>
                <a:spcPts val="1750"/>
              </a:lnSpc>
            </a:pPr>
            <a:r>
              <a:rPr lang="en-US" sz="1375" b="true">
                <a:solidFill>
                  <a:srgbClr val="4B4A4A"/>
                </a:solidFill>
                <a:latin typeface="Noto Serif Bold"/>
                <a:ea typeface="Noto Serif Bold"/>
                <a:cs typeface="Noto Serif Bold"/>
                <a:sym typeface="Noto Serif Bold"/>
              </a:rPr>
              <a:t>Block Added to Chain</a:t>
            </a:r>
          </a:p>
        </p:txBody>
      </p:sp>
      <p:sp>
        <p:nvSpPr>
          <p:cNvPr name="TextBox 33" id="33"/>
          <p:cNvSpPr txBox="true"/>
          <p:nvPr/>
        </p:nvSpPr>
        <p:spPr>
          <a:xfrm rot="0">
            <a:off x="575370" y="10963424"/>
            <a:ext cx="8496746" cy="287388"/>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Once validated, the block is cryptographically linked to the previous block and permanently added to the blockchain.</a:t>
            </a:r>
          </a:p>
        </p:txBody>
      </p:sp>
      <p:sp>
        <p:nvSpPr>
          <p:cNvPr name="TextBox 34" id="34"/>
          <p:cNvSpPr txBox="true"/>
          <p:nvPr/>
        </p:nvSpPr>
        <p:spPr>
          <a:xfrm rot="0">
            <a:off x="9215884" y="10336114"/>
            <a:ext cx="143767" cy="217885"/>
          </a:xfrm>
          <a:prstGeom prst="rect">
            <a:avLst/>
          </a:prstGeom>
        </p:spPr>
        <p:txBody>
          <a:bodyPr anchor="t" rtlCol="false" tIns="0" lIns="0" bIns="0" rIns="0">
            <a:spAutoFit/>
          </a:bodyPr>
          <a:lstStyle/>
          <a:p>
            <a:pPr algn="l">
              <a:lnSpc>
                <a:spcPts val="1812"/>
              </a:lnSpc>
            </a:pPr>
            <a:r>
              <a:rPr lang="en-US" sz="1124">
                <a:solidFill>
                  <a:srgbClr val="4B4A4A"/>
                </a:solidFill>
                <a:latin typeface="Noto Serif"/>
                <a:ea typeface="Noto Serif"/>
                <a:cs typeface="Noto Serif"/>
                <a:sym typeface="Noto Serif"/>
              </a:rPr>
              <a:t>05</a:t>
            </a:r>
          </a:p>
        </p:txBody>
      </p:sp>
      <p:grpSp>
        <p:nvGrpSpPr>
          <p:cNvPr name="Group 35" id="35"/>
          <p:cNvGrpSpPr/>
          <p:nvPr/>
        </p:nvGrpSpPr>
        <p:grpSpPr>
          <a:xfrm rot="0">
            <a:off x="9215884" y="10599539"/>
            <a:ext cx="8496746" cy="19050"/>
            <a:chOff x="0" y="0"/>
            <a:chExt cx="11328995" cy="25400"/>
          </a:xfrm>
        </p:grpSpPr>
        <p:sp>
          <p:nvSpPr>
            <p:cNvPr name="Freeform 36" id="36"/>
            <p:cNvSpPr/>
            <p:nvPr/>
          </p:nvSpPr>
          <p:spPr>
            <a:xfrm flipH="false" flipV="false" rot="0">
              <a:off x="0" y="0"/>
              <a:ext cx="11329035" cy="25400"/>
            </a:xfrm>
            <a:custGeom>
              <a:avLst/>
              <a:gdLst/>
              <a:ahLst/>
              <a:cxnLst/>
              <a:rect r="r" b="b" t="t" l="l"/>
              <a:pathLst>
                <a:path h="25400" w="11329035">
                  <a:moveTo>
                    <a:pt x="0" y="0"/>
                  </a:moveTo>
                  <a:lnTo>
                    <a:pt x="11329035" y="0"/>
                  </a:lnTo>
                  <a:lnTo>
                    <a:pt x="11329035" y="25400"/>
                  </a:lnTo>
                  <a:lnTo>
                    <a:pt x="0" y="25400"/>
                  </a:lnTo>
                  <a:close/>
                </a:path>
              </a:pathLst>
            </a:custGeom>
            <a:solidFill>
              <a:srgbClr val="006747"/>
            </a:solidFill>
          </p:spPr>
        </p:sp>
      </p:grpSp>
      <p:sp>
        <p:nvSpPr>
          <p:cNvPr name="TextBox 37" id="37"/>
          <p:cNvSpPr txBox="true"/>
          <p:nvPr/>
        </p:nvSpPr>
        <p:spPr>
          <a:xfrm rot="0">
            <a:off x="9215884" y="10699997"/>
            <a:ext cx="2017663" cy="234255"/>
          </a:xfrm>
          <a:prstGeom prst="rect">
            <a:avLst/>
          </a:prstGeom>
        </p:spPr>
        <p:txBody>
          <a:bodyPr anchor="t" rtlCol="false" tIns="0" lIns="0" bIns="0" rIns="0">
            <a:spAutoFit/>
          </a:bodyPr>
          <a:lstStyle/>
          <a:p>
            <a:pPr algn="l">
              <a:lnSpc>
                <a:spcPts val="1750"/>
              </a:lnSpc>
            </a:pPr>
            <a:r>
              <a:rPr lang="en-US" sz="1375" b="true">
                <a:solidFill>
                  <a:srgbClr val="4B4A4A"/>
                </a:solidFill>
                <a:latin typeface="Noto Serif Bold"/>
                <a:ea typeface="Noto Serif Bold"/>
                <a:cs typeface="Noto Serif Bold"/>
                <a:sym typeface="Noto Serif Bold"/>
              </a:rPr>
              <a:t>Transaction Complete</a:t>
            </a:r>
          </a:p>
        </p:txBody>
      </p:sp>
      <p:sp>
        <p:nvSpPr>
          <p:cNvPr name="TextBox 38" id="38"/>
          <p:cNvSpPr txBox="true"/>
          <p:nvPr/>
        </p:nvSpPr>
        <p:spPr>
          <a:xfrm rot="0">
            <a:off x="9215884" y="10963424"/>
            <a:ext cx="8496746" cy="287388"/>
          </a:xfrm>
          <a:prstGeom prst="rect">
            <a:avLst/>
          </a:prstGeom>
        </p:spPr>
        <p:txBody>
          <a:bodyPr anchor="t" rtlCol="false" tIns="0" lIns="0" bIns="0" rIns="0">
            <a:spAutoFit/>
          </a:bodyPr>
          <a:lstStyle/>
          <a:p>
            <a:pPr algn="l">
              <a:lnSpc>
                <a:spcPts val="1812"/>
              </a:lnSpc>
            </a:pPr>
            <a:r>
              <a:rPr lang="en-US" sz="1124">
                <a:solidFill>
                  <a:srgbClr val="4B4A4A"/>
                </a:solidFill>
                <a:latin typeface="Arimo"/>
                <a:ea typeface="Arimo"/>
                <a:cs typeface="Arimo"/>
                <a:sym typeface="Arimo"/>
              </a:rPr>
              <a:t>The transaction is now complete and immutable, visible to all authorized participants in the network.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659755" y="444104"/>
            <a:ext cx="5493246" cy="524916"/>
          </a:xfrm>
          <a:prstGeom prst="rect">
            <a:avLst/>
          </a:prstGeom>
        </p:spPr>
        <p:txBody>
          <a:bodyPr anchor="t" rtlCol="false" tIns="0" lIns="0" bIns="0" rIns="0">
            <a:spAutoFit/>
          </a:bodyPr>
          <a:lstStyle/>
          <a:p>
            <a:pPr algn="l">
              <a:lnSpc>
                <a:spcPts val="3999"/>
              </a:lnSpc>
            </a:pPr>
            <a:r>
              <a:rPr lang="en-US" sz="3187" b="true">
                <a:solidFill>
                  <a:srgbClr val="006747"/>
                </a:solidFill>
                <a:latin typeface="Noto Serif Bold"/>
                <a:ea typeface="Noto Serif Bold"/>
                <a:cs typeface="Noto Serif Bold"/>
                <a:sym typeface="Noto Serif Bold"/>
              </a:rPr>
              <a:t>Block Structure Explained</a:t>
            </a:r>
          </a:p>
        </p:txBody>
      </p:sp>
      <p:sp>
        <p:nvSpPr>
          <p:cNvPr name="TextBox 7" id="7"/>
          <p:cNvSpPr txBox="true"/>
          <p:nvPr/>
        </p:nvSpPr>
        <p:spPr>
          <a:xfrm rot="0">
            <a:off x="659755" y="1298079"/>
            <a:ext cx="7414469" cy="594123"/>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Each block in a blockchain is a sophisticated data structure designed for security and integrity. Understanding its components reveals why blockchain is virtually tamper-proof.</a:t>
            </a:r>
          </a:p>
        </p:txBody>
      </p:sp>
      <p:grpSp>
        <p:nvGrpSpPr>
          <p:cNvPr name="Group 8" id="8"/>
          <p:cNvGrpSpPr/>
          <p:nvPr/>
        </p:nvGrpSpPr>
        <p:grpSpPr>
          <a:xfrm rot="0">
            <a:off x="650230" y="2068265"/>
            <a:ext cx="7433519" cy="1337073"/>
            <a:chOff x="0" y="0"/>
            <a:chExt cx="9911358" cy="1782763"/>
          </a:xfrm>
        </p:grpSpPr>
        <p:sp>
          <p:nvSpPr>
            <p:cNvPr name="Freeform 9" id="9"/>
            <p:cNvSpPr/>
            <p:nvPr/>
          </p:nvSpPr>
          <p:spPr>
            <a:xfrm flipH="false" flipV="false" rot="0">
              <a:off x="12700" y="12700"/>
              <a:ext cx="9885935" cy="1757299"/>
            </a:xfrm>
            <a:custGeom>
              <a:avLst/>
              <a:gdLst/>
              <a:ahLst/>
              <a:cxnLst/>
              <a:rect r="r" b="b" t="t" l="l"/>
              <a:pathLst>
                <a:path h="1757299" w="9885935">
                  <a:moveTo>
                    <a:pt x="0" y="121920"/>
                  </a:moveTo>
                  <a:cubicBezTo>
                    <a:pt x="0" y="54610"/>
                    <a:pt x="55245" y="0"/>
                    <a:pt x="123317" y="0"/>
                  </a:cubicBezTo>
                  <a:lnTo>
                    <a:pt x="9762617" y="0"/>
                  </a:lnTo>
                  <a:cubicBezTo>
                    <a:pt x="9830816" y="0"/>
                    <a:pt x="9885935" y="54610"/>
                    <a:pt x="9885935" y="121920"/>
                  </a:cubicBezTo>
                  <a:lnTo>
                    <a:pt x="9885935" y="1635379"/>
                  </a:lnTo>
                  <a:cubicBezTo>
                    <a:pt x="9885935" y="1702689"/>
                    <a:pt x="9830689" y="1757299"/>
                    <a:pt x="9762617" y="1757299"/>
                  </a:cubicBezTo>
                  <a:lnTo>
                    <a:pt x="123317" y="1757299"/>
                  </a:lnTo>
                  <a:cubicBezTo>
                    <a:pt x="55118" y="1757299"/>
                    <a:pt x="0" y="1702689"/>
                    <a:pt x="0" y="1635379"/>
                  </a:cubicBezTo>
                  <a:close/>
                </a:path>
              </a:pathLst>
            </a:custGeom>
            <a:solidFill>
              <a:srgbClr val="E5F9F2">
                <a:alpha val="90196"/>
              </a:srgbClr>
            </a:solidFill>
          </p:spPr>
        </p:sp>
        <p:sp>
          <p:nvSpPr>
            <p:cNvPr name="Freeform 10" id="10"/>
            <p:cNvSpPr/>
            <p:nvPr/>
          </p:nvSpPr>
          <p:spPr>
            <a:xfrm flipH="false" flipV="false" rot="0">
              <a:off x="0" y="0"/>
              <a:ext cx="9911335" cy="1782826"/>
            </a:xfrm>
            <a:custGeom>
              <a:avLst/>
              <a:gdLst/>
              <a:ahLst/>
              <a:cxnLst/>
              <a:rect r="r" b="b" t="t" l="l"/>
              <a:pathLst>
                <a:path h="1782826" w="9911335">
                  <a:moveTo>
                    <a:pt x="0" y="134620"/>
                  </a:moveTo>
                  <a:cubicBezTo>
                    <a:pt x="0" y="60071"/>
                    <a:pt x="61087" y="0"/>
                    <a:pt x="136017" y="0"/>
                  </a:cubicBezTo>
                  <a:lnTo>
                    <a:pt x="9775317" y="0"/>
                  </a:lnTo>
                  <a:lnTo>
                    <a:pt x="9775317" y="12700"/>
                  </a:lnTo>
                  <a:lnTo>
                    <a:pt x="9775317" y="0"/>
                  </a:lnTo>
                  <a:cubicBezTo>
                    <a:pt x="9850374" y="0"/>
                    <a:pt x="9911335" y="60071"/>
                    <a:pt x="9911335" y="134620"/>
                  </a:cubicBezTo>
                  <a:lnTo>
                    <a:pt x="9898635" y="134620"/>
                  </a:lnTo>
                  <a:lnTo>
                    <a:pt x="9911335" y="134620"/>
                  </a:lnTo>
                  <a:lnTo>
                    <a:pt x="9911335" y="1648079"/>
                  </a:lnTo>
                  <a:lnTo>
                    <a:pt x="9898635" y="1648079"/>
                  </a:lnTo>
                  <a:lnTo>
                    <a:pt x="9911335" y="1648079"/>
                  </a:lnTo>
                  <a:cubicBezTo>
                    <a:pt x="9911335" y="1722628"/>
                    <a:pt x="9850248" y="1782699"/>
                    <a:pt x="9775317" y="1782699"/>
                  </a:cubicBezTo>
                  <a:lnTo>
                    <a:pt x="9775317" y="1769999"/>
                  </a:lnTo>
                  <a:lnTo>
                    <a:pt x="9775317" y="1782699"/>
                  </a:lnTo>
                  <a:lnTo>
                    <a:pt x="136017" y="1782699"/>
                  </a:lnTo>
                  <a:lnTo>
                    <a:pt x="136017" y="1769999"/>
                  </a:lnTo>
                  <a:lnTo>
                    <a:pt x="136017" y="1782699"/>
                  </a:lnTo>
                  <a:cubicBezTo>
                    <a:pt x="61087" y="1782826"/>
                    <a:pt x="0" y="1722628"/>
                    <a:pt x="0" y="1648079"/>
                  </a:cubicBezTo>
                  <a:lnTo>
                    <a:pt x="0" y="134620"/>
                  </a:lnTo>
                  <a:lnTo>
                    <a:pt x="12700" y="134620"/>
                  </a:lnTo>
                  <a:lnTo>
                    <a:pt x="0" y="134620"/>
                  </a:lnTo>
                  <a:moveTo>
                    <a:pt x="25400" y="134620"/>
                  </a:moveTo>
                  <a:lnTo>
                    <a:pt x="25400" y="1648079"/>
                  </a:lnTo>
                  <a:lnTo>
                    <a:pt x="12700" y="1648079"/>
                  </a:lnTo>
                  <a:lnTo>
                    <a:pt x="25400" y="1648079"/>
                  </a:lnTo>
                  <a:cubicBezTo>
                    <a:pt x="25400" y="1708277"/>
                    <a:pt x="74803" y="1757299"/>
                    <a:pt x="136017" y="1757299"/>
                  </a:cubicBezTo>
                  <a:lnTo>
                    <a:pt x="9775317" y="1757299"/>
                  </a:lnTo>
                  <a:cubicBezTo>
                    <a:pt x="9836531" y="1757299"/>
                    <a:pt x="9885935" y="1708277"/>
                    <a:pt x="9885935" y="1648079"/>
                  </a:cubicBezTo>
                  <a:lnTo>
                    <a:pt x="9885935" y="134620"/>
                  </a:lnTo>
                  <a:cubicBezTo>
                    <a:pt x="9885935" y="74422"/>
                    <a:pt x="9836531" y="25400"/>
                    <a:pt x="9775317" y="25400"/>
                  </a:cubicBezTo>
                  <a:lnTo>
                    <a:pt x="136017" y="25400"/>
                  </a:lnTo>
                  <a:lnTo>
                    <a:pt x="136017" y="12700"/>
                  </a:lnTo>
                  <a:lnTo>
                    <a:pt x="136017" y="25400"/>
                  </a:lnTo>
                  <a:cubicBezTo>
                    <a:pt x="74803" y="25400"/>
                    <a:pt x="25400" y="74422"/>
                    <a:pt x="25400" y="134620"/>
                  </a:cubicBezTo>
                  <a:close/>
                </a:path>
              </a:pathLst>
            </a:custGeom>
            <a:solidFill>
              <a:srgbClr val="B7D5CA"/>
            </a:solidFill>
          </p:spPr>
        </p:sp>
      </p:grpSp>
      <p:grpSp>
        <p:nvGrpSpPr>
          <p:cNvPr name="Group 11" id="11"/>
          <p:cNvGrpSpPr/>
          <p:nvPr/>
        </p:nvGrpSpPr>
        <p:grpSpPr>
          <a:xfrm rot="0">
            <a:off x="640705" y="2077790"/>
            <a:ext cx="76200" cy="1318023"/>
            <a:chOff x="0" y="0"/>
            <a:chExt cx="101600" cy="1757363"/>
          </a:xfrm>
        </p:grpSpPr>
        <p:sp>
          <p:nvSpPr>
            <p:cNvPr name="Freeform 12" id="12"/>
            <p:cNvSpPr/>
            <p:nvPr/>
          </p:nvSpPr>
          <p:spPr>
            <a:xfrm flipH="false" flipV="false" rot="0">
              <a:off x="0" y="0"/>
              <a:ext cx="101600" cy="1757426"/>
            </a:xfrm>
            <a:custGeom>
              <a:avLst/>
              <a:gdLst/>
              <a:ahLst/>
              <a:cxnLst/>
              <a:rect r="r" b="b" t="t" l="l"/>
              <a:pathLst>
                <a:path h="1757426" w="101600">
                  <a:moveTo>
                    <a:pt x="0" y="50800"/>
                  </a:moveTo>
                  <a:cubicBezTo>
                    <a:pt x="0" y="22733"/>
                    <a:pt x="22733" y="0"/>
                    <a:pt x="50800" y="0"/>
                  </a:cubicBezTo>
                  <a:cubicBezTo>
                    <a:pt x="78867" y="0"/>
                    <a:pt x="101600" y="22733"/>
                    <a:pt x="101600" y="50800"/>
                  </a:cubicBezTo>
                  <a:lnTo>
                    <a:pt x="101600" y="1706626"/>
                  </a:lnTo>
                  <a:cubicBezTo>
                    <a:pt x="101600" y="1734693"/>
                    <a:pt x="78867" y="1757426"/>
                    <a:pt x="50800" y="1757426"/>
                  </a:cubicBezTo>
                  <a:cubicBezTo>
                    <a:pt x="22733" y="1757426"/>
                    <a:pt x="0" y="1734693"/>
                    <a:pt x="0" y="1706626"/>
                  </a:cubicBezTo>
                  <a:close/>
                </a:path>
              </a:pathLst>
            </a:custGeom>
            <a:solidFill>
              <a:srgbClr val="006747"/>
            </a:solidFill>
          </p:spPr>
        </p:sp>
      </p:grpSp>
      <p:sp>
        <p:nvSpPr>
          <p:cNvPr name="TextBox 13" id="13"/>
          <p:cNvSpPr txBox="true"/>
          <p:nvPr/>
        </p:nvSpPr>
        <p:spPr>
          <a:xfrm rot="0">
            <a:off x="900856" y="2242691"/>
            <a:ext cx="2062162" cy="276820"/>
          </a:xfrm>
          <a:prstGeom prst="rect">
            <a:avLst/>
          </a:prstGeom>
        </p:spPr>
        <p:txBody>
          <a:bodyPr anchor="t" rtlCol="false" tIns="0" lIns="0" bIns="0" rIns="0">
            <a:spAutoFit/>
          </a:bodyPr>
          <a:lstStyle/>
          <a:p>
            <a:pPr algn="l">
              <a:lnSpc>
                <a:spcPts val="2000"/>
              </a:lnSpc>
            </a:pPr>
            <a:r>
              <a:rPr lang="en-US" sz="1562" b="true">
                <a:solidFill>
                  <a:srgbClr val="4B4A4A"/>
                </a:solidFill>
                <a:latin typeface="Noto Serif Bold"/>
                <a:ea typeface="Noto Serif Bold"/>
                <a:cs typeface="Noto Serif Bold"/>
                <a:sym typeface="Noto Serif Bold"/>
              </a:rPr>
              <a:t>Block Header</a:t>
            </a:r>
          </a:p>
        </p:txBody>
      </p:sp>
      <p:sp>
        <p:nvSpPr>
          <p:cNvPr name="TextBox 14" id="14"/>
          <p:cNvSpPr txBox="true"/>
          <p:nvPr/>
        </p:nvSpPr>
        <p:spPr>
          <a:xfrm rot="0">
            <a:off x="900856" y="2617737"/>
            <a:ext cx="6989415" cy="594122"/>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Contains metadata including timestamp, block version, and difficulty target for mining operations.</a:t>
            </a:r>
          </a:p>
        </p:txBody>
      </p:sp>
      <p:grpSp>
        <p:nvGrpSpPr>
          <p:cNvPr name="Group 15" id="15"/>
          <p:cNvGrpSpPr/>
          <p:nvPr/>
        </p:nvGrpSpPr>
        <p:grpSpPr>
          <a:xfrm rot="0">
            <a:off x="650230" y="3551188"/>
            <a:ext cx="7433519" cy="1337073"/>
            <a:chOff x="0" y="0"/>
            <a:chExt cx="9911358" cy="1782763"/>
          </a:xfrm>
        </p:grpSpPr>
        <p:sp>
          <p:nvSpPr>
            <p:cNvPr name="Freeform 16" id="16"/>
            <p:cNvSpPr/>
            <p:nvPr/>
          </p:nvSpPr>
          <p:spPr>
            <a:xfrm flipH="false" flipV="false" rot="0">
              <a:off x="12700" y="12700"/>
              <a:ext cx="9885935" cy="1757299"/>
            </a:xfrm>
            <a:custGeom>
              <a:avLst/>
              <a:gdLst/>
              <a:ahLst/>
              <a:cxnLst/>
              <a:rect r="r" b="b" t="t" l="l"/>
              <a:pathLst>
                <a:path h="1757299" w="9885935">
                  <a:moveTo>
                    <a:pt x="0" y="121920"/>
                  </a:moveTo>
                  <a:cubicBezTo>
                    <a:pt x="0" y="54610"/>
                    <a:pt x="55245" y="0"/>
                    <a:pt x="123317" y="0"/>
                  </a:cubicBezTo>
                  <a:lnTo>
                    <a:pt x="9762617" y="0"/>
                  </a:lnTo>
                  <a:cubicBezTo>
                    <a:pt x="9830816" y="0"/>
                    <a:pt x="9885935" y="54610"/>
                    <a:pt x="9885935" y="121920"/>
                  </a:cubicBezTo>
                  <a:lnTo>
                    <a:pt x="9885935" y="1635379"/>
                  </a:lnTo>
                  <a:cubicBezTo>
                    <a:pt x="9885935" y="1702689"/>
                    <a:pt x="9830689" y="1757299"/>
                    <a:pt x="9762617" y="1757299"/>
                  </a:cubicBezTo>
                  <a:lnTo>
                    <a:pt x="123317" y="1757299"/>
                  </a:lnTo>
                  <a:cubicBezTo>
                    <a:pt x="55118" y="1757299"/>
                    <a:pt x="0" y="1702689"/>
                    <a:pt x="0" y="1635379"/>
                  </a:cubicBezTo>
                  <a:close/>
                </a:path>
              </a:pathLst>
            </a:custGeom>
            <a:solidFill>
              <a:srgbClr val="E5F9F2">
                <a:alpha val="90196"/>
              </a:srgbClr>
            </a:solidFill>
          </p:spPr>
        </p:sp>
        <p:sp>
          <p:nvSpPr>
            <p:cNvPr name="Freeform 17" id="17"/>
            <p:cNvSpPr/>
            <p:nvPr/>
          </p:nvSpPr>
          <p:spPr>
            <a:xfrm flipH="false" flipV="false" rot="0">
              <a:off x="0" y="0"/>
              <a:ext cx="9911335" cy="1782826"/>
            </a:xfrm>
            <a:custGeom>
              <a:avLst/>
              <a:gdLst/>
              <a:ahLst/>
              <a:cxnLst/>
              <a:rect r="r" b="b" t="t" l="l"/>
              <a:pathLst>
                <a:path h="1782826" w="9911335">
                  <a:moveTo>
                    <a:pt x="0" y="134620"/>
                  </a:moveTo>
                  <a:cubicBezTo>
                    <a:pt x="0" y="60071"/>
                    <a:pt x="61087" y="0"/>
                    <a:pt x="136017" y="0"/>
                  </a:cubicBezTo>
                  <a:lnTo>
                    <a:pt x="9775317" y="0"/>
                  </a:lnTo>
                  <a:lnTo>
                    <a:pt x="9775317" y="12700"/>
                  </a:lnTo>
                  <a:lnTo>
                    <a:pt x="9775317" y="0"/>
                  </a:lnTo>
                  <a:cubicBezTo>
                    <a:pt x="9850374" y="0"/>
                    <a:pt x="9911335" y="60071"/>
                    <a:pt x="9911335" y="134620"/>
                  </a:cubicBezTo>
                  <a:lnTo>
                    <a:pt x="9898635" y="134620"/>
                  </a:lnTo>
                  <a:lnTo>
                    <a:pt x="9911335" y="134620"/>
                  </a:lnTo>
                  <a:lnTo>
                    <a:pt x="9911335" y="1648079"/>
                  </a:lnTo>
                  <a:lnTo>
                    <a:pt x="9898635" y="1648079"/>
                  </a:lnTo>
                  <a:lnTo>
                    <a:pt x="9911335" y="1648079"/>
                  </a:lnTo>
                  <a:cubicBezTo>
                    <a:pt x="9911335" y="1722628"/>
                    <a:pt x="9850248" y="1782699"/>
                    <a:pt x="9775317" y="1782699"/>
                  </a:cubicBezTo>
                  <a:lnTo>
                    <a:pt x="9775317" y="1769999"/>
                  </a:lnTo>
                  <a:lnTo>
                    <a:pt x="9775317" y="1782699"/>
                  </a:lnTo>
                  <a:lnTo>
                    <a:pt x="136017" y="1782699"/>
                  </a:lnTo>
                  <a:lnTo>
                    <a:pt x="136017" y="1769999"/>
                  </a:lnTo>
                  <a:lnTo>
                    <a:pt x="136017" y="1782699"/>
                  </a:lnTo>
                  <a:cubicBezTo>
                    <a:pt x="61087" y="1782826"/>
                    <a:pt x="0" y="1722628"/>
                    <a:pt x="0" y="1648079"/>
                  </a:cubicBezTo>
                  <a:lnTo>
                    <a:pt x="0" y="134620"/>
                  </a:lnTo>
                  <a:lnTo>
                    <a:pt x="12700" y="134620"/>
                  </a:lnTo>
                  <a:lnTo>
                    <a:pt x="0" y="134620"/>
                  </a:lnTo>
                  <a:moveTo>
                    <a:pt x="25400" y="134620"/>
                  </a:moveTo>
                  <a:lnTo>
                    <a:pt x="25400" y="1648079"/>
                  </a:lnTo>
                  <a:lnTo>
                    <a:pt x="12700" y="1648079"/>
                  </a:lnTo>
                  <a:lnTo>
                    <a:pt x="25400" y="1648079"/>
                  </a:lnTo>
                  <a:cubicBezTo>
                    <a:pt x="25400" y="1708277"/>
                    <a:pt x="74803" y="1757299"/>
                    <a:pt x="136017" y="1757299"/>
                  </a:cubicBezTo>
                  <a:lnTo>
                    <a:pt x="9775317" y="1757299"/>
                  </a:lnTo>
                  <a:cubicBezTo>
                    <a:pt x="9836531" y="1757299"/>
                    <a:pt x="9885935" y="1708277"/>
                    <a:pt x="9885935" y="1648079"/>
                  </a:cubicBezTo>
                  <a:lnTo>
                    <a:pt x="9885935" y="134620"/>
                  </a:lnTo>
                  <a:cubicBezTo>
                    <a:pt x="9885935" y="74422"/>
                    <a:pt x="9836531" y="25400"/>
                    <a:pt x="9775317" y="25400"/>
                  </a:cubicBezTo>
                  <a:lnTo>
                    <a:pt x="136017" y="25400"/>
                  </a:lnTo>
                  <a:lnTo>
                    <a:pt x="136017" y="12700"/>
                  </a:lnTo>
                  <a:lnTo>
                    <a:pt x="136017" y="25400"/>
                  </a:lnTo>
                  <a:cubicBezTo>
                    <a:pt x="74803" y="25400"/>
                    <a:pt x="25400" y="74422"/>
                    <a:pt x="25400" y="134620"/>
                  </a:cubicBezTo>
                  <a:close/>
                </a:path>
              </a:pathLst>
            </a:custGeom>
            <a:solidFill>
              <a:srgbClr val="B7D5CA"/>
            </a:solidFill>
          </p:spPr>
        </p:sp>
      </p:grpSp>
      <p:grpSp>
        <p:nvGrpSpPr>
          <p:cNvPr name="Group 18" id="18"/>
          <p:cNvGrpSpPr/>
          <p:nvPr/>
        </p:nvGrpSpPr>
        <p:grpSpPr>
          <a:xfrm rot="0">
            <a:off x="640705" y="3560712"/>
            <a:ext cx="76200" cy="1318022"/>
            <a:chOff x="0" y="0"/>
            <a:chExt cx="101600" cy="1757363"/>
          </a:xfrm>
        </p:grpSpPr>
        <p:sp>
          <p:nvSpPr>
            <p:cNvPr name="Freeform 19" id="19"/>
            <p:cNvSpPr/>
            <p:nvPr/>
          </p:nvSpPr>
          <p:spPr>
            <a:xfrm flipH="false" flipV="false" rot="0">
              <a:off x="0" y="0"/>
              <a:ext cx="101600" cy="1757426"/>
            </a:xfrm>
            <a:custGeom>
              <a:avLst/>
              <a:gdLst/>
              <a:ahLst/>
              <a:cxnLst/>
              <a:rect r="r" b="b" t="t" l="l"/>
              <a:pathLst>
                <a:path h="1757426" w="101600">
                  <a:moveTo>
                    <a:pt x="0" y="50800"/>
                  </a:moveTo>
                  <a:cubicBezTo>
                    <a:pt x="0" y="22733"/>
                    <a:pt x="22733" y="0"/>
                    <a:pt x="50800" y="0"/>
                  </a:cubicBezTo>
                  <a:cubicBezTo>
                    <a:pt x="78867" y="0"/>
                    <a:pt x="101600" y="22733"/>
                    <a:pt x="101600" y="50800"/>
                  </a:cubicBezTo>
                  <a:lnTo>
                    <a:pt x="101600" y="1706626"/>
                  </a:lnTo>
                  <a:cubicBezTo>
                    <a:pt x="101600" y="1734693"/>
                    <a:pt x="78867" y="1757426"/>
                    <a:pt x="50800" y="1757426"/>
                  </a:cubicBezTo>
                  <a:cubicBezTo>
                    <a:pt x="22733" y="1757426"/>
                    <a:pt x="0" y="1734693"/>
                    <a:pt x="0" y="1706626"/>
                  </a:cubicBezTo>
                  <a:close/>
                </a:path>
              </a:pathLst>
            </a:custGeom>
            <a:solidFill>
              <a:srgbClr val="006747"/>
            </a:solidFill>
          </p:spPr>
        </p:sp>
      </p:grpSp>
      <p:sp>
        <p:nvSpPr>
          <p:cNvPr name="TextBox 20" id="20"/>
          <p:cNvSpPr txBox="true"/>
          <p:nvPr/>
        </p:nvSpPr>
        <p:spPr>
          <a:xfrm rot="0">
            <a:off x="900856" y="3725615"/>
            <a:ext cx="2062162" cy="276820"/>
          </a:xfrm>
          <a:prstGeom prst="rect">
            <a:avLst/>
          </a:prstGeom>
        </p:spPr>
        <p:txBody>
          <a:bodyPr anchor="t" rtlCol="false" tIns="0" lIns="0" bIns="0" rIns="0">
            <a:spAutoFit/>
          </a:bodyPr>
          <a:lstStyle/>
          <a:p>
            <a:pPr algn="l">
              <a:lnSpc>
                <a:spcPts val="2000"/>
              </a:lnSpc>
            </a:pPr>
            <a:r>
              <a:rPr lang="en-US" sz="1562" b="true">
                <a:solidFill>
                  <a:srgbClr val="4B4A4A"/>
                </a:solidFill>
                <a:latin typeface="Noto Serif Bold"/>
                <a:ea typeface="Noto Serif Bold"/>
                <a:cs typeface="Noto Serif Bold"/>
                <a:sym typeface="Noto Serif Bold"/>
              </a:rPr>
              <a:t>Transaction Data</a:t>
            </a:r>
          </a:p>
        </p:txBody>
      </p:sp>
      <p:sp>
        <p:nvSpPr>
          <p:cNvPr name="TextBox 21" id="21"/>
          <p:cNvSpPr txBox="true"/>
          <p:nvPr/>
        </p:nvSpPr>
        <p:spPr>
          <a:xfrm rot="0">
            <a:off x="900856" y="4100661"/>
            <a:ext cx="6989415" cy="594122"/>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The actual list of transactions being recorded, validated, and permanently stored in this block.</a:t>
            </a:r>
          </a:p>
        </p:txBody>
      </p:sp>
      <p:grpSp>
        <p:nvGrpSpPr>
          <p:cNvPr name="Group 22" id="22"/>
          <p:cNvGrpSpPr/>
          <p:nvPr/>
        </p:nvGrpSpPr>
        <p:grpSpPr>
          <a:xfrm rot="0">
            <a:off x="650230" y="5034111"/>
            <a:ext cx="7433519" cy="1337072"/>
            <a:chOff x="0" y="0"/>
            <a:chExt cx="9911358" cy="1782763"/>
          </a:xfrm>
        </p:grpSpPr>
        <p:sp>
          <p:nvSpPr>
            <p:cNvPr name="Freeform 23" id="23"/>
            <p:cNvSpPr/>
            <p:nvPr/>
          </p:nvSpPr>
          <p:spPr>
            <a:xfrm flipH="false" flipV="false" rot="0">
              <a:off x="12700" y="12700"/>
              <a:ext cx="9885935" cy="1757299"/>
            </a:xfrm>
            <a:custGeom>
              <a:avLst/>
              <a:gdLst/>
              <a:ahLst/>
              <a:cxnLst/>
              <a:rect r="r" b="b" t="t" l="l"/>
              <a:pathLst>
                <a:path h="1757299" w="9885935">
                  <a:moveTo>
                    <a:pt x="0" y="121920"/>
                  </a:moveTo>
                  <a:cubicBezTo>
                    <a:pt x="0" y="54610"/>
                    <a:pt x="55245" y="0"/>
                    <a:pt x="123317" y="0"/>
                  </a:cubicBezTo>
                  <a:lnTo>
                    <a:pt x="9762617" y="0"/>
                  </a:lnTo>
                  <a:cubicBezTo>
                    <a:pt x="9830816" y="0"/>
                    <a:pt x="9885935" y="54610"/>
                    <a:pt x="9885935" y="121920"/>
                  </a:cubicBezTo>
                  <a:lnTo>
                    <a:pt x="9885935" y="1635379"/>
                  </a:lnTo>
                  <a:cubicBezTo>
                    <a:pt x="9885935" y="1702689"/>
                    <a:pt x="9830689" y="1757299"/>
                    <a:pt x="9762617" y="1757299"/>
                  </a:cubicBezTo>
                  <a:lnTo>
                    <a:pt x="123317" y="1757299"/>
                  </a:lnTo>
                  <a:cubicBezTo>
                    <a:pt x="55118" y="1757299"/>
                    <a:pt x="0" y="1702689"/>
                    <a:pt x="0" y="1635379"/>
                  </a:cubicBezTo>
                  <a:close/>
                </a:path>
              </a:pathLst>
            </a:custGeom>
            <a:solidFill>
              <a:srgbClr val="E5F9F2">
                <a:alpha val="90196"/>
              </a:srgbClr>
            </a:solidFill>
          </p:spPr>
        </p:sp>
        <p:sp>
          <p:nvSpPr>
            <p:cNvPr name="Freeform 24" id="24"/>
            <p:cNvSpPr/>
            <p:nvPr/>
          </p:nvSpPr>
          <p:spPr>
            <a:xfrm flipH="false" flipV="false" rot="0">
              <a:off x="0" y="0"/>
              <a:ext cx="9911335" cy="1782826"/>
            </a:xfrm>
            <a:custGeom>
              <a:avLst/>
              <a:gdLst/>
              <a:ahLst/>
              <a:cxnLst/>
              <a:rect r="r" b="b" t="t" l="l"/>
              <a:pathLst>
                <a:path h="1782826" w="9911335">
                  <a:moveTo>
                    <a:pt x="0" y="134620"/>
                  </a:moveTo>
                  <a:cubicBezTo>
                    <a:pt x="0" y="60071"/>
                    <a:pt x="61087" y="0"/>
                    <a:pt x="136017" y="0"/>
                  </a:cubicBezTo>
                  <a:lnTo>
                    <a:pt x="9775317" y="0"/>
                  </a:lnTo>
                  <a:lnTo>
                    <a:pt x="9775317" y="12700"/>
                  </a:lnTo>
                  <a:lnTo>
                    <a:pt x="9775317" y="0"/>
                  </a:lnTo>
                  <a:cubicBezTo>
                    <a:pt x="9850374" y="0"/>
                    <a:pt x="9911335" y="60071"/>
                    <a:pt x="9911335" y="134620"/>
                  </a:cubicBezTo>
                  <a:lnTo>
                    <a:pt x="9898635" y="134620"/>
                  </a:lnTo>
                  <a:lnTo>
                    <a:pt x="9911335" y="134620"/>
                  </a:lnTo>
                  <a:lnTo>
                    <a:pt x="9911335" y="1648079"/>
                  </a:lnTo>
                  <a:lnTo>
                    <a:pt x="9898635" y="1648079"/>
                  </a:lnTo>
                  <a:lnTo>
                    <a:pt x="9911335" y="1648079"/>
                  </a:lnTo>
                  <a:cubicBezTo>
                    <a:pt x="9911335" y="1722628"/>
                    <a:pt x="9850248" y="1782699"/>
                    <a:pt x="9775317" y="1782699"/>
                  </a:cubicBezTo>
                  <a:lnTo>
                    <a:pt x="9775317" y="1769999"/>
                  </a:lnTo>
                  <a:lnTo>
                    <a:pt x="9775317" y="1782699"/>
                  </a:lnTo>
                  <a:lnTo>
                    <a:pt x="136017" y="1782699"/>
                  </a:lnTo>
                  <a:lnTo>
                    <a:pt x="136017" y="1769999"/>
                  </a:lnTo>
                  <a:lnTo>
                    <a:pt x="136017" y="1782699"/>
                  </a:lnTo>
                  <a:cubicBezTo>
                    <a:pt x="61087" y="1782826"/>
                    <a:pt x="0" y="1722628"/>
                    <a:pt x="0" y="1648079"/>
                  </a:cubicBezTo>
                  <a:lnTo>
                    <a:pt x="0" y="134620"/>
                  </a:lnTo>
                  <a:lnTo>
                    <a:pt x="12700" y="134620"/>
                  </a:lnTo>
                  <a:lnTo>
                    <a:pt x="0" y="134620"/>
                  </a:lnTo>
                  <a:moveTo>
                    <a:pt x="25400" y="134620"/>
                  </a:moveTo>
                  <a:lnTo>
                    <a:pt x="25400" y="1648079"/>
                  </a:lnTo>
                  <a:lnTo>
                    <a:pt x="12700" y="1648079"/>
                  </a:lnTo>
                  <a:lnTo>
                    <a:pt x="25400" y="1648079"/>
                  </a:lnTo>
                  <a:cubicBezTo>
                    <a:pt x="25400" y="1708277"/>
                    <a:pt x="74803" y="1757299"/>
                    <a:pt x="136017" y="1757299"/>
                  </a:cubicBezTo>
                  <a:lnTo>
                    <a:pt x="9775317" y="1757299"/>
                  </a:lnTo>
                  <a:cubicBezTo>
                    <a:pt x="9836531" y="1757299"/>
                    <a:pt x="9885935" y="1708277"/>
                    <a:pt x="9885935" y="1648079"/>
                  </a:cubicBezTo>
                  <a:lnTo>
                    <a:pt x="9885935" y="134620"/>
                  </a:lnTo>
                  <a:cubicBezTo>
                    <a:pt x="9885935" y="74422"/>
                    <a:pt x="9836531" y="25400"/>
                    <a:pt x="9775317" y="25400"/>
                  </a:cubicBezTo>
                  <a:lnTo>
                    <a:pt x="136017" y="25400"/>
                  </a:lnTo>
                  <a:lnTo>
                    <a:pt x="136017" y="12700"/>
                  </a:lnTo>
                  <a:lnTo>
                    <a:pt x="136017" y="25400"/>
                  </a:lnTo>
                  <a:cubicBezTo>
                    <a:pt x="74803" y="25400"/>
                    <a:pt x="25400" y="74422"/>
                    <a:pt x="25400" y="134620"/>
                  </a:cubicBezTo>
                  <a:close/>
                </a:path>
              </a:pathLst>
            </a:custGeom>
            <a:solidFill>
              <a:srgbClr val="B7D5CA"/>
            </a:solidFill>
          </p:spPr>
        </p:sp>
      </p:grpSp>
      <p:grpSp>
        <p:nvGrpSpPr>
          <p:cNvPr name="Group 25" id="25"/>
          <p:cNvGrpSpPr/>
          <p:nvPr/>
        </p:nvGrpSpPr>
        <p:grpSpPr>
          <a:xfrm rot="0">
            <a:off x="640705" y="5043636"/>
            <a:ext cx="76200" cy="1318022"/>
            <a:chOff x="0" y="0"/>
            <a:chExt cx="101600" cy="1757363"/>
          </a:xfrm>
        </p:grpSpPr>
        <p:sp>
          <p:nvSpPr>
            <p:cNvPr name="Freeform 26" id="26"/>
            <p:cNvSpPr/>
            <p:nvPr/>
          </p:nvSpPr>
          <p:spPr>
            <a:xfrm flipH="false" flipV="false" rot="0">
              <a:off x="0" y="0"/>
              <a:ext cx="101600" cy="1757426"/>
            </a:xfrm>
            <a:custGeom>
              <a:avLst/>
              <a:gdLst/>
              <a:ahLst/>
              <a:cxnLst/>
              <a:rect r="r" b="b" t="t" l="l"/>
              <a:pathLst>
                <a:path h="1757426" w="101600">
                  <a:moveTo>
                    <a:pt x="0" y="50800"/>
                  </a:moveTo>
                  <a:cubicBezTo>
                    <a:pt x="0" y="22733"/>
                    <a:pt x="22733" y="0"/>
                    <a:pt x="50800" y="0"/>
                  </a:cubicBezTo>
                  <a:cubicBezTo>
                    <a:pt x="78867" y="0"/>
                    <a:pt x="101600" y="22733"/>
                    <a:pt x="101600" y="50800"/>
                  </a:cubicBezTo>
                  <a:lnTo>
                    <a:pt x="101600" y="1706626"/>
                  </a:lnTo>
                  <a:cubicBezTo>
                    <a:pt x="101600" y="1734693"/>
                    <a:pt x="78867" y="1757426"/>
                    <a:pt x="50800" y="1757426"/>
                  </a:cubicBezTo>
                  <a:cubicBezTo>
                    <a:pt x="22733" y="1757426"/>
                    <a:pt x="0" y="1734693"/>
                    <a:pt x="0" y="1706626"/>
                  </a:cubicBezTo>
                  <a:close/>
                </a:path>
              </a:pathLst>
            </a:custGeom>
            <a:solidFill>
              <a:srgbClr val="006747"/>
            </a:solidFill>
          </p:spPr>
        </p:sp>
      </p:grpSp>
      <p:sp>
        <p:nvSpPr>
          <p:cNvPr name="TextBox 27" id="27"/>
          <p:cNvSpPr txBox="true"/>
          <p:nvPr/>
        </p:nvSpPr>
        <p:spPr>
          <a:xfrm rot="0">
            <a:off x="900856" y="5208537"/>
            <a:ext cx="2062162" cy="276820"/>
          </a:xfrm>
          <a:prstGeom prst="rect">
            <a:avLst/>
          </a:prstGeom>
        </p:spPr>
        <p:txBody>
          <a:bodyPr anchor="t" rtlCol="false" tIns="0" lIns="0" bIns="0" rIns="0">
            <a:spAutoFit/>
          </a:bodyPr>
          <a:lstStyle/>
          <a:p>
            <a:pPr algn="l">
              <a:lnSpc>
                <a:spcPts val="2000"/>
              </a:lnSpc>
            </a:pPr>
            <a:r>
              <a:rPr lang="en-US" sz="1562" b="true">
                <a:solidFill>
                  <a:srgbClr val="4B4A4A"/>
                </a:solidFill>
                <a:latin typeface="Noto Serif Bold"/>
                <a:ea typeface="Noto Serif Bold"/>
                <a:cs typeface="Noto Serif Bold"/>
                <a:sym typeface="Noto Serif Bold"/>
              </a:rPr>
              <a:t>Current Hash</a:t>
            </a:r>
          </a:p>
        </p:txBody>
      </p:sp>
      <p:sp>
        <p:nvSpPr>
          <p:cNvPr name="TextBox 28" id="28"/>
          <p:cNvSpPr txBox="true"/>
          <p:nvPr/>
        </p:nvSpPr>
        <p:spPr>
          <a:xfrm rot="0">
            <a:off x="900856" y="5583585"/>
            <a:ext cx="6989415" cy="594122"/>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A unique cryptographic fingerprint generated from all the block's contents using SHA-256 algorithm.</a:t>
            </a:r>
          </a:p>
        </p:txBody>
      </p:sp>
      <p:grpSp>
        <p:nvGrpSpPr>
          <p:cNvPr name="Group 29" id="29"/>
          <p:cNvGrpSpPr/>
          <p:nvPr/>
        </p:nvGrpSpPr>
        <p:grpSpPr>
          <a:xfrm rot="0">
            <a:off x="650230" y="6517035"/>
            <a:ext cx="7433519" cy="1337072"/>
            <a:chOff x="0" y="0"/>
            <a:chExt cx="9911358" cy="1782763"/>
          </a:xfrm>
        </p:grpSpPr>
        <p:sp>
          <p:nvSpPr>
            <p:cNvPr name="Freeform 30" id="30"/>
            <p:cNvSpPr/>
            <p:nvPr/>
          </p:nvSpPr>
          <p:spPr>
            <a:xfrm flipH="false" flipV="false" rot="0">
              <a:off x="12700" y="12700"/>
              <a:ext cx="9885935" cy="1757299"/>
            </a:xfrm>
            <a:custGeom>
              <a:avLst/>
              <a:gdLst/>
              <a:ahLst/>
              <a:cxnLst/>
              <a:rect r="r" b="b" t="t" l="l"/>
              <a:pathLst>
                <a:path h="1757299" w="9885935">
                  <a:moveTo>
                    <a:pt x="0" y="121920"/>
                  </a:moveTo>
                  <a:cubicBezTo>
                    <a:pt x="0" y="54610"/>
                    <a:pt x="55245" y="0"/>
                    <a:pt x="123317" y="0"/>
                  </a:cubicBezTo>
                  <a:lnTo>
                    <a:pt x="9762617" y="0"/>
                  </a:lnTo>
                  <a:cubicBezTo>
                    <a:pt x="9830816" y="0"/>
                    <a:pt x="9885935" y="54610"/>
                    <a:pt x="9885935" y="121920"/>
                  </a:cubicBezTo>
                  <a:lnTo>
                    <a:pt x="9885935" y="1635379"/>
                  </a:lnTo>
                  <a:cubicBezTo>
                    <a:pt x="9885935" y="1702689"/>
                    <a:pt x="9830689" y="1757299"/>
                    <a:pt x="9762617" y="1757299"/>
                  </a:cubicBezTo>
                  <a:lnTo>
                    <a:pt x="123317" y="1757299"/>
                  </a:lnTo>
                  <a:cubicBezTo>
                    <a:pt x="55118" y="1757299"/>
                    <a:pt x="0" y="1702689"/>
                    <a:pt x="0" y="1635379"/>
                  </a:cubicBezTo>
                  <a:close/>
                </a:path>
              </a:pathLst>
            </a:custGeom>
            <a:solidFill>
              <a:srgbClr val="E5F9F2">
                <a:alpha val="90196"/>
              </a:srgbClr>
            </a:solidFill>
          </p:spPr>
        </p:sp>
        <p:sp>
          <p:nvSpPr>
            <p:cNvPr name="Freeform 31" id="31"/>
            <p:cNvSpPr/>
            <p:nvPr/>
          </p:nvSpPr>
          <p:spPr>
            <a:xfrm flipH="false" flipV="false" rot="0">
              <a:off x="0" y="0"/>
              <a:ext cx="9911335" cy="1782826"/>
            </a:xfrm>
            <a:custGeom>
              <a:avLst/>
              <a:gdLst/>
              <a:ahLst/>
              <a:cxnLst/>
              <a:rect r="r" b="b" t="t" l="l"/>
              <a:pathLst>
                <a:path h="1782826" w="9911335">
                  <a:moveTo>
                    <a:pt x="0" y="134620"/>
                  </a:moveTo>
                  <a:cubicBezTo>
                    <a:pt x="0" y="60071"/>
                    <a:pt x="61087" y="0"/>
                    <a:pt x="136017" y="0"/>
                  </a:cubicBezTo>
                  <a:lnTo>
                    <a:pt x="9775317" y="0"/>
                  </a:lnTo>
                  <a:lnTo>
                    <a:pt x="9775317" y="12700"/>
                  </a:lnTo>
                  <a:lnTo>
                    <a:pt x="9775317" y="0"/>
                  </a:lnTo>
                  <a:cubicBezTo>
                    <a:pt x="9850374" y="0"/>
                    <a:pt x="9911335" y="60071"/>
                    <a:pt x="9911335" y="134620"/>
                  </a:cubicBezTo>
                  <a:lnTo>
                    <a:pt x="9898635" y="134620"/>
                  </a:lnTo>
                  <a:lnTo>
                    <a:pt x="9911335" y="134620"/>
                  </a:lnTo>
                  <a:lnTo>
                    <a:pt x="9911335" y="1648079"/>
                  </a:lnTo>
                  <a:lnTo>
                    <a:pt x="9898635" y="1648079"/>
                  </a:lnTo>
                  <a:lnTo>
                    <a:pt x="9911335" y="1648079"/>
                  </a:lnTo>
                  <a:cubicBezTo>
                    <a:pt x="9911335" y="1722628"/>
                    <a:pt x="9850248" y="1782699"/>
                    <a:pt x="9775317" y="1782699"/>
                  </a:cubicBezTo>
                  <a:lnTo>
                    <a:pt x="9775317" y="1769999"/>
                  </a:lnTo>
                  <a:lnTo>
                    <a:pt x="9775317" y="1782699"/>
                  </a:lnTo>
                  <a:lnTo>
                    <a:pt x="136017" y="1782699"/>
                  </a:lnTo>
                  <a:lnTo>
                    <a:pt x="136017" y="1769999"/>
                  </a:lnTo>
                  <a:lnTo>
                    <a:pt x="136017" y="1782699"/>
                  </a:lnTo>
                  <a:cubicBezTo>
                    <a:pt x="61087" y="1782826"/>
                    <a:pt x="0" y="1722628"/>
                    <a:pt x="0" y="1648079"/>
                  </a:cubicBezTo>
                  <a:lnTo>
                    <a:pt x="0" y="134620"/>
                  </a:lnTo>
                  <a:lnTo>
                    <a:pt x="12700" y="134620"/>
                  </a:lnTo>
                  <a:lnTo>
                    <a:pt x="0" y="134620"/>
                  </a:lnTo>
                  <a:moveTo>
                    <a:pt x="25400" y="134620"/>
                  </a:moveTo>
                  <a:lnTo>
                    <a:pt x="25400" y="1648079"/>
                  </a:lnTo>
                  <a:lnTo>
                    <a:pt x="12700" y="1648079"/>
                  </a:lnTo>
                  <a:lnTo>
                    <a:pt x="25400" y="1648079"/>
                  </a:lnTo>
                  <a:cubicBezTo>
                    <a:pt x="25400" y="1708277"/>
                    <a:pt x="74803" y="1757299"/>
                    <a:pt x="136017" y="1757299"/>
                  </a:cubicBezTo>
                  <a:lnTo>
                    <a:pt x="9775317" y="1757299"/>
                  </a:lnTo>
                  <a:cubicBezTo>
                    <a:pt x="9836531" y="1757299"/>
                    <a:pt x="9885935" y="1708277"/>
                    <a:pt x="9885935" y="1648079"/>
                  </a:cubicBezTo>
                  <a:lnTo>
                    <a:pt x="9885935" y="134620"/>
                  </a:lnTo>
                  <a:cubicBezTo>
                    <a:pt x="9885935" y="74422"/>
                    <a:pt x="9836531" y="25400"/>
                    <a:pt x="9775317" y="25400"/>
                  </a:cubicBezTo>
                  <a:lnTo>
                    <a:pt x="136017" y="25400"/>
                  </a:lnTo>
                  <a:lnTo>
                    <a:pt x="136017" y="12700"/>
                  </a:lnTo>
                  <a:lnTo>
                    <a:pt x="136017" y="25400"/>
                  </a:lnTo>
                  <a:cubicBezTo>
                    <a:pt x="74803" y="25400"/>
                    <a:pt x="25400" y="74422"/>
                    <a:pt x="25400" y="134620"/>
                  </a:cubicBezTo>
                  <a:close/>
                </a:path>
              </a:pathLst>
            </a:custGeom>
            <a:solidFill>
              <a:srgbClr val="B7D5CA"/>
            </a:solidFill>
          </p:spPr>
        </p:sp>
      </p:grpSp>
      <p:grpSp>
        <p:nvGrpSpPr>
          <p:cNvPr name="Group 32" id="32"/>
          <p:cNvGrpSpPr/>
          <p:nvPr/>
        </p:nvGrpSpPr>
        <p:grpSpPr>
          <a:xfrm rot="0">
            <a:off x="640705" y="6526560"/>
            <a:ext cx="76200" cy="1318022"/>
            <a:chOff x="0" y="0"/>
            <a:chExt cx="101600" cy="1757363"/>
          </a:xfrm>
        </p:grpSpPr>
        <p:sp>
          <p:nvSpPr>
            <p:cNvPr name="Freeform 33" id="33"/>
            <p:cNvSpPr/>
            <p:nvPr/>
          </p:nvSpPr>
          <p:spPr>
            <a:xfrm flipH="false" flipV="false" rot="0">
              <a:off x="0" y="0"/>
              <a:ext cx="101600" cy="1757426"/>
            </a:xfrm>
            <a:custGeom>
              <a:avLst/>
              <a:gdLst/>
              <a:ahLst/>
              <a:cxnLst/>
              <a:rect r="r" b="b" t="t" l="l"/>
              <a:pathLst>
                <a:path h="1757426" w="101600">
                  <a:moveTo>
                    <a:pt x="0" y="50800"/>
                  </a:moveTo>
                  <a:cubicBezTo>
                    <a:pt x="0" y="22733"/>
                    <a:pt x="22733" y="0"/>
                    <a:pt x="50800" y="0"/>
                  </a:cubicBezTo>
                  <a:cubicBezTo>
                    <a:pt x="78867" y="0"/>
                    <a:pt x="101600" y="22733"/>
                    <a:pt x="101600" y="50800"/>
                  </a:cubicBezTo>
                  <a:lnTo>
                    <a:pt x="101600" y="1706626"/>
                  </a:lnTo>
                  <a:cubicBezTo>
                    <a:pt x="101600" y="1734693"/>
                    <a:pt x="78867" y="1757426"/>
                    <a:pt x="50800" y="1757426"/>
                  </a:cubicBezTo>
                  <a:cubicBezTo>
                    <a:pt x="22733" y="1757426"/>
                    <a:pt x="0" y="1734693"/>
                    <a:pt x="0" y="1706626"/>
                  </a:cubicBezTo>
                  <a:close/>
                </a:path>
              </a:pathLst>
            </a:custGeom>
            <a:solidFill>
              <a:srgbClr val="006747"/>
            </a:solidFill>
          </p:spPr>
        </p:sp>
      </p:grpSp>
      <p:sp>
        <p:nvSpPr>
          <p:cNvPr name="TextBox 34" id="34"/>
          <p:cNvSpPr txBox="true"/>
          <p:nvPr/>
        </p:nvSpPr>
        <p:spPr>
          <a:xfrm rot="0">
            <a:off x="900856" y="6691461"/>
            <a:ext cx="2062162" cy="276820"/>
          </a:xfrm>
          <a:prstGeom prst="rect">
            <a:avLst/>
          </a:prstGeom>
        </p:spPr>
        <p:txBody>
          <a:bodyPr anchor="t" rtlCol="false" tIns="0" lIns="0" bIns="0" rIns="0">
            <a:spAutoFit/>
          </a:bodyPr>
          <a:lstStyle/>
          <a:p>
            <a:pPr algn="l">
              <a:lnSpc>
                <a:spcPts val="2000"/>
              </a:lnSpc>
            </a:pPr>
            <a:r>
              <a:rPr lang="en-US" sz="1562" b="true">
                <a:solidFill>
                  <a:srgbClr val="4B4A4A"/>
                </a:solidFill>
                <a:latin typeface="Noto Serif Bold"/>
                <a:ea typeface="Noto Serif Bold"/>
                <a:cs typeface="Noto Serif Bold"/>
                <a:sym typeface="Noto Serif Bold"/>
              </a:rPr>
              <a:t>Previous Hash</a:t>
            </a:r>
          </a:p>
        </p:txBody>
      </p:sp>
      <p:sp>
        <p:nvSpPr>
          <p:cNvPr name="TextBox 35" id="35"/>
          <p:cNvSpPr txBox="true"/>
          <p:nvPr/>
        </p:nvSpPr>
        <p:spPr>
          <a:xfrm rot="0">
            <a:off x="900856" y="7066509"/>
            <a:ext cx="6989415" cy="594122"/>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Links to the prior block's hash, creating the chain and ensuring any tampering is immediately detected.</a:t>
            </a:r>
          </a:p>
        </p:txBody>
      </p:sp>
      <p:grpSp>
        <p:nvGrpSpPr>
          <p:cNvPr name="Group 36" id="36"/>
          <p:cNvGrpSpPr/>
          <p:nvPr/>
        </p:nvGrpSpPr>
        <p:grpSpPr>
          <a:xfrm rot="0">
            <a:off x="650230" y="7999959"/>
            <a:ext cx="7433519" cy="1337072"/>
            <a:chOff x="0" y="0"/>
            <a:chExt cx="9911358" cy="1782763"/>
          </a:xfrm>
        </p:grpSpPr>
        <p:sp>
          <p:nvSpPr>
            <p:cNvPr name="Freeform 37" id="37"/>
            <p:cNvSpPr/>
            <p:nvPr/>
          </p:nvSpPr>
          <p:spPr>
            <a:xfrm flipH="false" flipV="false" rot="0">
              <a:off x="12700" y="12700"/>
              <a:ext cx="9885935" cy="1757299"/>
            </a:xfrm>
            <a:custGeom>
              <a:avLst/>
              <a:gdLst/>
              <a:ahLst/>
              <a:cxnLst/>
              <a:rect r="r" b="b" t="t" l="l"/>
              <a:pathLst>
                <a:path h="1757299" w="9885935">
                  <a:moveTo>
                    <a:pt x="0" y="121920"/>
                  </a:moveTo>
                  <a:cubicBezTo>
                    <a:pt x="0" y="54610"/>
                    <a:pt x="55245" y="0"/>
                    <a:pt x="123317" y="0"/>
                  </a:cubicBezTo>
                  <a:lnTo>
                    <a:pt x="9762617" y="0"/>
                  </a:lnTo>
                  <a:cubicBezTo>
                    <a:pt x="9830816" y="0"/>
                    <a:pt x="9885935" y="54610"/>
                    <a:pt x="9885935" y="121920"/>
                  </a:cubicBezTo>
                  <a:lnTo>
                    <a:pt x="9885935" y="1635379"/>
                  </a:lnTo>
                  <a:cubicBezTo>
                    <a:pt x="9885935" y="1702689"/>
                    <a:pt x="9830689" y="1757299"/>
                    <a:pt x="9762617" y="1757299"/>
                  </a:cubicBezTo>
                  <a:lnTo>
                    <a:pt x="123317" y="1757299"/>
                  </a:lnTo>
                  <a:cubicBezTo>
                    <a:pt x="55118" y="1757299"/>
                    <a:pt x="0" y="1702689"/>
                    <a:pt x="0" y="1635379"/>
                  </a:cubicBezTo>
                  <a:close/>
                </a:path>
              </a:pathLst>
            </a:custGeom>
            <a:solidFill>
              <a:srgbClr val="E5F9F2">
                <a:alpha val="90196"/>
              </a:srgbClr>
            </a:solidFill>
          </p:spPr>
        </p:sp>
        <p:sp>
          <p:nvSpPr>
            <p:cNvPr name="Freeform 38" id="38"/>
            <p:cNvSpPr/>
            <p:nvPr/>
          </p:nvSpPr>
          <p:spPr>
            <a:xfrm flipH="false" flipV="false" rot="0">
              <a:off x="0" y="0"/>
              <a:ext cx="9911335" cy="1782826"/>
            </a:xfrm>
            <a:custGeom>
              <a:avLst/>
              <a:gdLst/>
              <a:ahLst/>
              <a:cxnLst/>
              <a:rect r="r" b="b" t="t" l="l"/>
              <a:pathLst>
                <a:path h="1782826" w="9911335">
                  <a:moveTo>
                    <a:pt x="0" y="134620"/>
                  </a:moveTo>
                  <a:cubicBezTo>
                    <a:pt x="0" y="60071"/>
                    <a:pt x="61087" y="0"/>
                    <a:pt x="136017" y="0"/>
                  </a:cubicBezTo>
                  <a:lnTo>
                    <a:pt x="9775317" y="0"/>
                  </a:lnTo>
                  <a:lnTo>
                    <a:pt x="9775317" y="12700"/>
                  </a:lnTo>
                  <a:lnTo>
                    <a:pt x="9775317" y="0"/>
                  </a:lnTo>
                  <a:cubicBezTo>
                    <a:pt x="9850374" y="0"/>
                    <a:pt x="9911335" y="60071"/>
                    <a:pt x="9911335" y="134620"/>
                  </a:cubicBezTo>
                  <a:lnTo>
                    <a:pt x="9898635" y="134620"/>
                  </a:lnTo>
                  <a:lnTo>
                    <a:pt x="9911335" y="134620"/>
                  </a:lnTo>
                  <a:lnTo>
                    <a:pt x="9911335" y="1648079"/>
                  </a:lnTo>
                  <a:lnTo>
                    <a:pt x="9898635" y="1648079"/>
                  </a:lnTo>
                  <a:lnTo>
                    <a:pt x="9911335" y="1648079"/>
                  </a:lnTo>
                  <a:cubicBezTo>
                    <a:pt x="9911335" y="1722628"/>
                    <a:pt x="9850248" y="1782699"/>
                    <a:pt x="9775317" y="1782699"/>
                  </a:cubicBezTo>
                  <a:lnTo>
                    <a:pt x="9775317" y="1769999"/>
                  </a:lnTo>
                  <a:lnTo>
                    <a:pt x="9775317" y="1782699"/>
                  </a:lnTo>
                  <a:lnTo>
                    <a:pt x="136017" y="1782699"/>
                  </a:lnTo>
                  <a:lnTo>
                    <a:pt x="136017" y="1769999"/>
                  </a:lnTo>
                  <a:lnTo>
                    <a:pt x="136017" y="1782699"/>
                  </a:lnTo>
                  <a:cubicBezTo>
                    <a:pt x="61087" y="1782826"/>
                    <a:pt x="0" y="1722628"/>
                    <a:pt x="0" y="1648079"/>
                  </a:cubicBezTo>
                  <a:lnTo>
                    <a:pt x="0" y="134620"/>
                  </a:lnTo>
                  <a:lnTo>
                    <a:pt x="12700" y="134620"/>
                  </a:lnTo>
                  <a:lnTo>
                    <a:pt x="0" y="134620"/>
                  </a:lnTo>
                  <a:moveTo>
                    <a:pt x="25400" y="134620"/>
                  </a:moveTo>
                  <a:lnTo>
                    <a:pt x="25400" y="1648079"/>
                  </a:lnTo>
                  <a:lnTo>
                    <a:pt x="12700" y="1648079"/>
                  </a:lnTo>
                  <a:lnTo>
                    <a:pt x="25400" y="1648079"/>
                  </a:lnTo>
                  <a:cubicBezTo>
                    <a:pt x="25400" y="1708277"/>
                    <a:pt x="74803" y="1757299"/>
                    <a:pt x="136017" y="1757299"/>
                  </a:cubicBezTo>
                  <a:lnTo>
                    <a:pt x="9775317" y="1757299"/>
                  </a:lnTo>
                  <a:cubicBezTo>
                    <a:pt x="9836531" y="1757299"/>
                    <a:pt x="9885935" y="1708277"/>
                    <a:pt x="9885935" y="1648079"/>
                  </a:cubicBezTo>
                  <a:lnTo>
                    <a:pt x="9885935" y="134620"/>
                  </a:lnTo>
                  <a:cubicBezTo>
                    <a:pt x="9885935" y="74422"/>
                    <a:pt x="9836531" y="25400"/>
                    <a:pt x="9775317" y="25400"/>
                  </a:cubicBezTo>
                  <a:lnTo>
                    <a:pt x="136017" y="25400"/>
                  </a:lnTo>
                  <a:lnTo>
                    <a:pt x="136017" y="12700"/>
                  </a:lnTo>
                  <a:lnTo>
                    <a:pt x="136017" y="25400"/>
                  </a:lnTo>
                  <a:cubicBezTo>
                    <a:pt x="74803" y="25400"/>
                    <a:pt x="25400" y="74422"/>
                    <a:pt x="25400" y="134620"/>
                  </a:cubicBezTo>
                  <a:close/>
                </a:path>
              </a:pathLst>
            </a:custGeom>
            <a:solidFill>
              <a:srgbClr val="B7D5CA"/>
            </a:solidFill>
          </p:spPr>
        </p:sp>
      </p:grpSp>
      <p:grpSp>
        <p:nvGrpSpPr>
          <p:cNvPr name="Group 39" id="39"/>
          <p:cNvGrpSpPr/>
          <p:nvPr/>
        </p:nvGrpSpPr>
        <p:grpSpPr>
          <a:xfrm rot="0">
            <a:off x="640705" y="8009484"/>
            <a:ext cx="76200" cy="1318022"/>
            <a:chOff x="0" y="0"/>
            <a:chExt cx="101600" cy="1757363"/>
          </a:xfrm>
        </p:grpSpPr>
        <p:sp>
          <p:nvSpPr>
            <p:cNvPr name="Freeform 40" id="40"/>
            <p:cNvSpPr/>
            <p:nvPr/>
          </p:nvSpPr>
          <p:spPr>
            <a:xfrm flipH="false" flipV="false" rot="0">
              <a:off x="0" y="0"/>
              <a:ext cx="101600" cy="1757426"/>
            </a:xfrm>
            <a:custGeom>
              <a:avLst/>
              <a:gdLst/>
              <a:ahLst/>
              <a:cxnLst/>
              <a:rect r="r" b="b" t="t" l="l"/>
              <a:pathLst>
                <a:path h="1757426" w="101600">
                  <a:moveTo>
                    <a:pt x="0" y="50800"/>
                  </a:moveTo>
                  <a:cubicBezTo>
                    <a:pt x="0" y="22733"/>
                    <a:pt x="22733" y="0"/>
                    <a:pt x="50800" y="0"/>
                  </a:cubicBezTo>
                  <a:cubicBezTo>
                    <a:pt x="78867" y="0"/>
                    <a:pt x="101600" y="22733"/>
                    <a:pt x="101600" y="50800"/>
                  </a:cubicBezTo>
                  <a:lnTo>
                    <a:pt x="101600" y="1706626"/>
                  </a:lnTo>
                  <a:cubicBezTo>
                    <a:pt x="101600" y="1734693"/>
                    <a:pt x="78867" y="1757426"/>
                    <a:pt x="50800" y="1757426"/>
                  </a:cubicBezTo>
                  <a:cubicBezTo>
                    <a:pt x="22733" y="1757426"/>
                    <a:pt x="0" y="1734693"/>
                    <a:pt x="0" y="1706626"/>
                  </a:cubicBezTo>
                  <a:close/>
                </a:path>
              </a:pathLst>
            </a:custGeom>
            <a:solidFill>
              <a:srgbClr val="006747"/>
            </a:solidFill>
          </p:spPr>
        </p:sp>
      </p:grpSp>
      <p:sp>
        <p:nvSpPr>
          <p:cNvPr name="TextBox 41" id="41"/>
          <p:cNvSpPr txBox="true"/>
          <p:nvPr/>
        </p:nvSpPr>
        <p:spPr>
          <a:xfrm rot="0">
            <a:off x="900856" y="8174385"/>
            <a:ext cx="2062162" cy="276820"/>
          </a:xfrm>
          <a:prstGeom prst="rect">
            <a:avLst/>
          </a:prstGeom>
        </p:spPr>
        <p:txBody>
          <a:bodyPr anchor="t" rtlCol="false" tIns="0" lIns="0" bIns="0" rIns="0">
            <a:spAutoFit/>
          </a:bodyPr>
          <a:lstStyle/>
          <a:p>
            <a:pPr algn="l">
              <a:lnSpc>
                <a:spcPts val="2000"/>
              </a:lnSpc>
            </a:pPr>
            <a:r>
              <a:rPr lang="en-US" sz="1562" b="true">
                <a:solidFill>
                  <a:srgbClr val="4B4A4A"/>
                </a:solidFill>
                <a:latin typeface="Noto Serif Bold"/>
                <a:ea typeface="Noto Serif Bold"/>
                <a:cs typeface="Noto Serif Bold"/>
                <a:sym typeface="Noto Serif Bold"/>
              </a:rPr>
              <a:t>Nonce</a:t>
            </a:r>
          </a:p>
        </p:txBody>
      </p:sp>
      <p:sp>
        <p:nvSpPr>
          <p:cNvPr name="TextBox 42" id="42"/>
          <p:cNvSpPr txBox="true"/>
          <p:nvPr/>
        </p:nvSpPr>
        <p:spPr>
          <a:xfrm rot="0">
            <a:off x="900856" y="8549431"/>
            <a:ext cx="6989415" cy="594122"/>
          </a:xfrm>
          <a:prstGeom prst="rect">
            <a:avLst/>
          </a:prstGeom>
        </p:spPr>
        <p:txBody>
          <a:bodyPr anchor="t" rtlCol="false" tIns="0" lIns="0" bIns="0" rIns="0">
            <a:spAutoFit/>
          </a:bodyPr>
          <a:lstStyle/>
          <a:p>
            <a:pPr algn="l">
              <a:lnSpc>
                <a:spcPts val="2062"/>
              </a:lnSpc>
            </a:pPr>
            <a:r>
              <a:rPr lang="en-US" sz="1249">
                <a:solidFill>
                  <a:srgbClr val="4B4A4A"/>
                </a:solidFill>
                <a:latin typeface="Arimo"/>
                <a:ea typeface="Arimo"/>
                <a:cs typeface="Arimo"/>
                <a:sym typeface="Arimo"/>
              </a:rPr>
              <a:t>A random number used in mining to generate a valid hash meeting the network's difficulty requirements.</a:t>
            </a:r>
          </a:p>
        </p:txBody>
      </p:sp>
      <p:grpSp>
        <p:nvGrpSpPr>
          <p:cNvPr name="Group 43" id="43"/>
          <p:cNvGrpSpPr>
            <a:grpSpLocks noChangeAspect="true"/>
          </p:cNvGrpSpPr>
          <p:nvPr/>
        </p:nvGrpSpPr>
        <p:grpSpPr>
          <a:xfrm rot="0">
            <a:off x="8486180" y="1401961"/>
            <a:ext cx="9151441" cy="9151441"/>
            <a:chOff x="0" y="0"/>
            <a:chExt cx="12201922" cy="12201922"/>
          </a:xfrm>
        </p:grpSpPr>
        <p:sp>
          <p:nvSpPr>
            <p:cNvPr name="Freeform 44" id="44" descr="preencoded.png"/>
            <p:cNvSpPr/>
            <p:nvPr/>
          </p:nvSpPr>
          <p:spPr>
            <a:xfrm flipH="false" flipV="false" rot="0">
              <a:off x="0" y="0"/>
              <a:ext cx="12201906" cy="12201906"/>
            </a:xfrm>
            <a:custGeom>
              <a:avLst/>
              <a:gdLst/>
              <a:ahLst/>
              <a:cxnLst/>
              <a:rect r="r" b="b" t="t" l="l"/>
              <a:pathLst>
                <a:path h="12201906" w="12201906">
                  <a:moveTo>
                    <a:pt x="0" y="0"/>
                  </a:moveTo>
                  <a:lnTo>
                    <a:pt x="12201906" y="0"/>
                  </a:lnTo>
                  <a:lnTo>
                    <a:pt x="12201906" y="12201906"/>
                  </a:lnTo>
                  <a:lnTo>
                    <a:pt x="0" y="12201906"/>
                  </a:lnTo>
                  <a:lnTo>
                    <a:pt x="0" y="0"/>
                  </a:lnTo>
                  <a:close/>
                </a:path>
              </a:pathLst>
            </a:custGeom>
            <a:blipFill>
              <a:blip r:embed="rId4"/>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92238" y="2078236"/>
            <a:ext cx="12036326" cy="784623"/>
          </a:xfrm>
          <a:prstGeom prst="rect">
            <a:avLst/>
          </a:prstGeom>
        </p:spPr>
        <p:txBody>
          <a:bodyPr anchor="t" rtlCol="false" tIns="0" lIns="0" bIns="0" rIns="0">
            <a:spAutoFit/>
          </a:bodyPr>
          <a:lstStyle/>
          <a:p>
            <a:pPr algn="l">
              <a:lnSpc>
                <a:spcPts val="6062"/>
              </a:lnSpc>
            </a:pPr>
            <a:r>
              <a:rPr lang="en-US" sz="4875" b="true">
                <a:solidFill>
                  <a:srgbClr val="006747"/>
                </a:solidFill>
                <a:latin typeface="Noto Serif Bold"/>
                <a:ea typeface="Noto Serif Bold"/>
                <a:cs typeface="Noto Serif Bold"/>
                <a:sym typeface="Noto Serif Bold"/>
              </a:rPr>
              <a:t>Decentralization &amp; Distributed Ledger</a:t>
            </a:r>
          </a:p>
        </p:txBody>
      </p:sp>
      <p:sp>
        <p:nvSpPr>
          <p:cNvPr name="TextBox 7" id="7"/>
          <p:cNvSpPr txBox="true"/>
          <p:nvPr/>
        </p:nvSpPr>
        <p:spPr>
          <a:xfrm rot="0">
            <a:off x="992238" y="3263652"/>
            <a:ext cx="16303526" cy="1286024"/>
          </a:xfrm>
          <a:prstGeom prst="rect">
            <a:avLst/>
          </a:prstGeom>
        </p:spPr>
        <p:txBody>
          <a:bodyPr anchor="t" rtlCol="false" tIns="0" lIns="0" bIns="0" rIns="0">
            <a:spAutoFit/>
          </a:bodyPr>
          <a:lstStyle/>
          <a:p>
            <a:pPr algn="l">
              <a:lnSpc>
                <a:spcPts val="3125"/>
              </a:lnSpc>
            </a:pPr>
            <a:r>
              <a:rPr lang="en-US" sz="1937">
                <a:solidFill>
                  <a:srgbClr val="4B4A4A"/>
                </a:solidFill>
                <a:latin typeface="Arimo"/>
                <a:ea typeface="Arimo"/>
                <a:cs typeface="Arimo"/>
                <a:sym typeface="Arimo"/>
              </a:rPr>
              <a:t>The revolutionary power of blockchain lies in its </a:t>
            </a:r>
            <a:r>
              <a:rPr lang="en-US" sz="1937" b="true">
                <a:solidFill>
                  <a:srgbClr val="4B4A4A"/>
                </a:solidFill>
                <a:latin typeface="Arimo Bold"/>
                <a:ea typeface="Arimo Bold"/>
                <a:cs typeface="Arimo Bold"/>
                <a:sym typeface="Arimo Bold"/>
              </a:rPr>
              <a:t>decentralized architecture</a:t>
            </a:r>
            <a:r>
              <a:rPr lang="en-US" sz="1937">
                <a:solidFill>
                  <a:srgbClr val="4B4A4A"/>
                </a:solidFill>
                <a:latin typeface="Arimo"/>
                <a:ea typeface="Arimo"/>
                <a:cs typeface="Arimo"/>
                <a:sym typeface="Arimo"/>
              </a:rPr>
              <a:t>, which fundamentally transforms how we think about data ownership and trust. Unlike traditional centralized systems where a single authority controls information, blockchain distributes identical copies of the ledger across thousands of nodes worldwide.</a:t>
            </a:r>
          </a:p>
        </p:txBody>
      </p:sp>
      <p:sp>
        <p:nvSpPr>
          <p:cNvPr name="TextBox 8" id="8"/>
          <p:cNvSpPr txBox="true"/>
          <p:nvPr/>
        </p:nvSpPr>
        <p:spPr>
          <a:xfrm rot="0">
            <a:off x="992238" y="4829324"/>
            <a:ext cx="3244900" cy="378173"/>
          </a:xfrm>
          <a:prstGeom prst="rect">
            <a:avLst/>
          </a:prstGeom>
        </p:spPr>
        <p:txBody>
          <a:bodyPr anchor="t" rtlCol="false" tIns="0" lIns="0" bIns="0" rIns="0">
            <a:spAutoFit/>
          </a:bodyPr>
          <a:lstStyle/>
          <a:p>
            <a:pPr algn="l">
              <a:lnSpc>
                <a:spcPts val="2999"/>
              </a:lnSpc>
            </a:pPr>
            <a:r>
              <a:rPr lang="en-US" sz="2437" b="true">
                <a:solidFill>
                  <a:srgbClr val="006747"/>
                </a:solidFill>
                <a:latin typeface="Noto Serif Bold"/>
                <a:ea typeface="Noto Serif Bold"/>
                <a:cs typeface="Noto Serif Bold"/>
                <a:sym typeface="Noto Serif Bold"/>
              </a:rPr>
              <a:t>Centralized Network</a:t>
            </a:r>
          </a:p>
        </p:txBody>
      </p:sp>
      <p:sp>
        <p:nvSpPr>
          <p:cNvPr name="TextBox 9" id="9"/>
          <p:cNvSpPr txBox="true"/>
          <p:nvPr/>
        </p:nvSpPr>
        <p:spPr>
          <a:xfrm rot="0">
            <a:off x="992238" y="5617071"/>
            <a:ext cx="4974580" cy="1286024"/>
          </a:xfrm>
          <a:prstGeom prst="rect">
            <a:avLst/>
          </a:prstGeom>
        </p:spPr>
        <p:txBody>
          <a:bodyPr anchor="t" rtlCol="false" tIns="0" lIns="0" bIns="0" rIns="0">
            <a:spAutoFit/>
          </a:bodyPr>
          <a:lstStyle/>
          <a:p>
            <a:pPr algn="l">
              <a:lnSpc>
                <a:spcPts val="3125"/>
              </a:lnSpc>
            </a:pPr>
            <a:r>
              <a:rPr lang="en-US" sz="1937">
                <a:solidFill>
                  <a:srgbClr val="4B4A4A"/>
                </a:solidFill>
                <a:latin typeface="Arimo"/>
                <a:ea typeface="Arimo"/>
                <a:cs typeface="Arimo"/>
                <a:sym typeface="Arimo"/>
              </a:rPr>
              <a:t>Traditional model with single point of control and failure. All data flows through one authority.</a:t>
            </a:r>
          </a:p>
        </p:txBody>
      </p:sp>
      <p:sp>
        <p:nvSpPr>
          <p:cNvPr name="TextBox 10" id="10"/>
          <p:cNvSpPr txBox="true"/>
          <p:nvPr/>
        </p:nvSpPr>
        <p:spPr>
          <a:xfrm rot="0">
            <a:off x="6581477" y="4892352"/>
            <a:ext cx="3622774" cy="378173"/>
          </a:xfrm>
          <a:prstGeom prst="rect">
            <a:avLst/>
          </a:prstGeom>
        </p:spPr>
        <p:txBody>
          <a:bodyPr anchor="t" rtlCol="false" tIns="0" lIns="0" bIns="0" rIns="0">
            <a:spAutoFit/>
          </a:bodyPr>
          <a:lstStyle/>
          <a:p>
            <a:pPr algn="l">
              <a:lnSpc>
                <a:spcPts val="2999"/>
              </a:lnSpc>
            </a:pPr>
            <a:r>
              <a:rPr lang="en-US" sz="2437" b="true">
                <a:solidFill>
                  <a:srgbClr val="006747"/>
                </a:solidFill>
                <a:latin typeface="Noto Serif Bold"/>
                <a:ea typeface="Noto Serif Bold"/>
                <a:cs typeface="Noto Serif Bold"/>
                <a:sym typeface="Noto Serif Bold"/>
              </a:rPr>
              <a:t>Decentralized Network</a:t>
            </a:r>
          </a:p>
        </p:txBody>
      </p:sp>
      <p:sp>
        <p:nvSpPr>
          <p:cNvPr name="TextBox 11" id="11"/>
          <p:cNvSpPr txBox="true"/>
          <p:nvPr/>
        </p:nvSpPr>
        <p:spPr>
          <a:xfrm rot="0">
            <a:off x="6581477" y="5617071"/>
            <a:ext cx="5143798" cy="1286024"/>
          </a:xfrm>
          <a:prstGeom prst="rect">
            <a:avLst/>
          </a:prstGeom>
        </p:spPr>
        <p:txBody>
          <a:bodyPr anchor="t" rtlCol="false" tIns="0" lIns="0" bIns="0" rIns="0">
            <a:spAutoFit/>
          </a:bodyPr>
          <a:lstStyle/>
          <a:p>
            <a:pPr algn="l">
              <a:lnSpc>
                <a:spcPts val="3125"/>
              </a:lnSpc>
            </a:pPr>
            <a:r>
              <a:rPr lang="en-US" sz="1937">
                <a:solidFill>
                  <a:srgbClr val="4B4A4A"/>
                </a:solidFill>
                <a:latin typeface="Arimo"/>
                <a:ea typeface="Arimo"/>
                <a:cs typeface="Arimo"/>
                <a:sym typeface="Arimo"/>
              </a:rPr>
              <a:t>Multiple authorities share control. Reduced single points of failure but still some centralization.</a:t>
            </a:r>
          </a:p>
        </p:txBody>
      </p:sp>
      <p:sp>
        <p:nvSpPr>
          <p:cNvPr name="TextBox 12" id="12"/>
          <p:cNvSpPr txBox="true"/>
          <p:nvPr/>
        </p:nvSpPr>
        <p:spPr>
          <a:xfrm rot="0">
            <a:off x="12339935" y="4892352"/>
            <a:ext cx="3240584" cy="378173"/>
          </a:xfrm>
          <a:prstGeom prst="rect">
            <a:avLst/>
          </a:prstGeom>
        </p:spPr>
        <p:txBody>
          <a:bodyPr anchor="t" rtlCol="false" tIns="0" lIns="0" bIns="0" rIns="0">
            <a:spAutoFit/>
          </a:bodyPr>
          <a:lstStyle/>
          <a:p>
            <a:pPr algn="l">
              <a:lnSpc>
                <a:spcPts val="2999"/>
              </a:lnSpc>
            </a:pPr>
            <a:r>
              <a:rPr lang="en-US" sz="2437" b="true">
                <a:solidFill>
                  <a:srgbClr val="006747"/>
                </a:solidFill>
                <a:latin typeface="Noto Serif Bold"/>
                <a:ea typeface="Noto Serif Bold"/>
                <a:cs typeface="Noto Serif Bold"/>
                <a:sym typeface="Noto Serif Bold"/>
              </a:rPr>
              <a:t>Distributed Network</a:t>
            </a:r>
          </a:p>
        </p:txBody>
      </p:sp>
      <p:sp>
        <p:nvSpPr>
          <p:cNvPr name="TextBox 13" id="13"/>
          <p:cNvSpPr txBox="true"/>
          <p:nvPr/>
        </p:nvSpPr>
        <p:spPr>
          <a:xfrm rot="0">
            <a:off x="12339935" y="5617071"/>
            <a:ext cx="4974580" cy="1286024"/>
          </a:xfrm>
          <a:prstGeom prst="rect">
            <a:avLst/>
          </a:prstGeom>
        </p:spPr>
        <p:txBody>
          <a:bodyPr anchor="t" rtlCol="false" tIns="0" lIns="0" bIns="0" rIns="0">
            <a:spAutoFit/>
          </a:bodyPr>
          <a:lstStyle/>
          <a:p>
            <a:pPr algn="l">
              <a:lnSpc>
                <a:spcPts val="3125"/>
              </a:lnSpc>
            </a:pPr>
            <a:r>
              <a:rPr lang="en-US" sz="1937">
                <a:solidFill>
                  <a:srgbClr val="4B4A4A"/>
                </a:solidFill>
                <a:latin typeface="Arimo"/>
                <a:ea typeface="Arimo"/>
                <a:cs typeface="Arimo"/>
                <a:sym typeface="Arimo"/>
              </a:rPr>
              <a:t>Blockchain's model: no central authority, peer-to-peer validation, maximum resilience and transparency.</a:t>
            </a:r>
          </a:p>
        </p:txBody>
      </p:sp>
      <p:sp>
        <p:nvSpPr>
          <p:cNvPr name="TextBox 14" id="14"/>
          <p:cNvSpPr txBox="true"/>
          <p:nvPr/>
        </p:nvSpPr>
        <p:spPr>
          <a:xfrm rot="0">
            <a:off x="992238" y="7310140"/>
            <a:ext cx="16303526" cy="889099"/>
          </a:xfrm>
          <a:prstGeom prst="rect">
            <a:avLst/>
          </a:prstGeom>
        </p:spPr>
        <p:txBody>
          <a:bodyPr anchor="t" rtlCol="false" tIns="0" lIns="0" bIns="0" rIns="0">
            <a:spAutoFit/>
          </a:bodyPr>
          <a:lstStyle/>
          <a:p>
            <a:pPr algn="l">
              <a:lnSpc>
                <a:spcPts val="3125"/>
              </a:lnSpc>
            </a:pPr>
            <a:r>
              <a:rPr lang="en-US" sz="1937">
                <a:solidFill>
                  <a:srgbClr val="4B4A4A"/>
                </a:solidFill>
                <a:latin typeface="Arimo"/>
                <a:ea typeface="Arimo"/>
                <a:cs typeface="Arimo"/>
                <a:sym typeface="Arimo"/>
              </a:rPr>
              <a:t>This distributed consensus mechanism means that altering any record would require simultaneously compromising the majority of network nodes—a practically impossible feat that makes blockchain exceptionally secure and trustworthy.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649932" y="563315"/>
            <a:ext cx="5516761" cy="517326"/>
          </a:xfrm>
          <a:prstGeom prst="rect">
            <a:avLst/>
          </a:prstGeom>
        </p:spPr>
        <p:txBody>
          <a:bodyPr anchor="t" rtlCol="false" tIns="0" lIns="0" bIns="0" rIns="0">
            <a:spAutoFit/>
          </a:bodyPr>
          <a:lstStyle/>
          <a:p>
            <a:pPr algn="l">
              <a:lnSpc>
                <a:spcPts val="3937"/>
              </a:lnSpc>
            </a:pPr>
            <a:r>
              <a:rPr lang="en-US" sz="3187" b="true">
                <a:solidFill>
                  <a:srgbClr val="006747"/>
                </a:solidFill>
                <a:latin typeface="Noto Serif Bold"/>
                <a:ea typeface="Noto Serif Bold"/>
                <a:cs typeface="Noto Serif Bold"/>
                <a:sym typeface="Noto Serif Bold"/>
              </a:rPr>
              <a:t>Key Benefits of Blockchain</a:t>
            </a:r>
          </a:p>
        </p:txBody>
      </p:sp>
      <p:sp>
        <p:nvSpPr>
          <p:cNvPr name="TextBox 11" id="11"/>
          <p:cNvSpPr txBox="true"/>
          <p:nvPr/>
        </p:nvSpPr>
        <p:spPr>
          <a:xfrm rot="0">
            <a:off x="649932" y="1257597"/>
            <a:ext cx="10130135" cy="586680"/>
          </a:xfrm>
          <a:prstGeom prst="rect">
            <a:avLst/>
          </a:prstGeom>
        </p:spPr>
        <p:txBody>
          <a:bodyPr anchor="t" rtlCol="false" tIns="0" lIns="0" bIns="0" rIns="0">
            <a:spAutoFit/>
          </a:bodyPr>
          <a:lstStyle/>
          <a:p>
            <a:pPr algn="l">
              <a:lnSpc>
                <a:spcPts val="2000"/>
              </a:lnSpc>
            </a:pPr>
            <a:r>
              <a:rPr lang="en-US" sz="1249">
                <a:solidFill>
                  <a:srgbClr val="4B4A4A"/>
                </a:solidFill>
                <a:latin typeface="Arimo"/>
                <a:ea typeface="Arimo"/>
                <a:cs typeface="Arimo"/>
                <a:sym typeface="Arimo"/>
              </a:rPr>
              <a:t>Blockchain technology delivers transformative advantages that address fundamental challenges in digital trust, efficiency, and security across industries.</a:t>
            </a:r>
          </a:p>
        </p:txBody>
      </p:sp>
      <p:grpSp>
        <p:nvGrpSpPr>
          <p:cNvPr name="Group 12" id="12"/>
          <p:cNvGrpSpPr/>
          <p:nvPr/>
        </p:nvGrpSpPr>
        <p:grpSpPr>
          <a:xfrm rot="0">
            <a:off x="645170" y="2022276"/>
            <a:ext cx="10139660" cy="1874490"/>
            <a:chOff x="0" y="0"/>
            <a:chExt cx="13519547" cy="2499320"/>
          </a:xfrm>
        </p:grpSpPr>
        <p:sp>
          <p:nvSpPr>
            <p:cNvPr name="Freeform 13" id="13"/>
            <p:cNvSpPr/>
            <p:nvPr/>
          </p:nvSpPr>
          <p:spPr>
            <a:xfrm flipH="false" flipV="false" rot="0">
              <a:off x="6350" y="6350"/>
              <a:ext cx="13506957" cy="2486660"/>
            </a:xfrm>
            <a:custGeom>
              <a:avLst/>
              <a:gdLst/>
              <a:ahLst/>
              <a:cxnLst/>
              <a:rect r="r" b="b" t="t" l="l"/>
              <a:pathLst>
                <a:path h="2486660" w="13506957">
                  <a:moveTo>
                    <a:pt x="0" y="194945"/>
                  </a:moveTo>
                  <a:cubicBezTo>
                    <a:pt x="0" y="87249"/>
                    <a:pt x="87630" y="0"/>
                    <a:pt x="195834" y="0"/>
                  </a:cubicBezTo>
                  <a:lnTo>
                    <a:pt x="13311124" y="0"/>
                  </a:lnTo>
                  <a:cubicBezTo>
                    <a:pt x="13419201" y="0"/>
                    <a:pt x="13506957" y="87249"/>
                    <a:pt x="13506957" y="194945"/>
                  </a:cubicBezTo>
                  <a:lnTo>
                    <a:pt x="13506957" y="2291588"/>
                  </a:lnTo>
                  <a:cubicBezTo>
                    <a:pt x="13506957" y="2399284"/>
                    <a:pt x="13419328" y="2486533"/>
                    <a:pt x="13311124" y="2486533"/>
                  </a:cubicBezTo>
                  <a:lnTo>
                    <a:pt x="195834" y="2486533"/>
                  </a:lnTo>
                  <a:cubicBezTo>
                    <a:pt x="87630" y="2486660"/>
                    <a:pt x="0" y="2399284"/>
                    <a:pt x="0" y="2291588"/>
                  </a:cubicBezTo>
                  <a:close/>
                </a:path>
              </a:pathLst>
            </a:custGeom>
            <a:solidFill>
              <a:srgbClr val="D1EFE4"/>
            </a:solidFill>
          </p:spPr>
        </p:sp>
        <p:sp>
          <p:nvSpPr>
            <p:cNvPr name="Freeform 14" id="14"/>
            <p:cNvSpPr/>
            <p:nvPr/>
          </p:nvSpPr>
          <p:spPr>
            <a:xfrm flipH="false" flipV="false" rot="0">
              <a:off x="0" y="0"/>
              <a:ext cx="13519657" cy="2499360"/>
            </a:xfrm>
            <a:custGeom>
              <a:avLst/>
              <a:gdLst/>
              <a:ahLst/>
              <a:cxnLst/>
              <a:rect r="r" b="b" t="t" l="l"/>
              <a:pathLst>
                <a:path h="2499360" w="13519657">
                  <a:moveTo>
                    <a:pt x="0" y="201295"/>
                  </a:moveTo>
                  <a:cubicBezTo>
                    <a:pt x="0" y="90170"/>
                    <a:pt x="90551" y="0"/>
                    <a:pt x="202184" y="0"/>
                  </a:cubicBezTo>
                  <a:lnTo>
                    <a:pt x="13317474" y="0"/>
                  </a:lnTo>
                  <a:lnTo>
                    <a:pt x="13317474" y="6350"/>
                  </a:lnTo>
                  <a:lnTo>
                    <a:pt x="13317474" y="0"/>
                  </a:lnTo>
                  <a:cubicBezTo>
                    <a:pt x="13429106" y="0"/>
                    <a:pt x="13519657" y="90170"/>
                    <a:pt x="13519657" y="201295"/>
                  </a:cubicBezTo>
                  <a:lnTo>
                    <a:pt x="13513307" y="201295"/>
                  </a:lnTo>
                  <a:lnTo>
                    <a:pt x="13519657" y="201295"/>
                  </a:lnTo>
                  <a:lnTo>
                    <a:pt x="13519657" y="2297938"/>
                  </a:lnTo>
                  <a:lnTo>
                    <a:pt x="13513307" y="2297938"/>
                  </a:lnTo>
                  <a:lnTo>
                    <a:pt x="13519657" y="2297938"/>
                  </a:lnTo>
                  <a:cubicBezTo>
                    <a:pt x="13519657" y="2409190"/>
                    <a:pt x="13429106" y="2499233"/>
                    <a:pt x="13317474" y="2499233"/>
                  </a:cubicBezTo>
                  <a:lnTo>
                    <a:pt x="13317474" y="2492883"/>
                  </a:lnTo>
                  <a:lnTo>
                    <a:pt x="13317474" y="2499233"/>
                  </a:lnTo>
                  <a:lnTo>
                    <a:pt x="202184" y="2499233"/>
                  </a:lnTo>
                  <a:lnTo>
                    <a:pt x="202184" y="2492883"/>
                  </a:lnTo>
                  <a:lnTo>
                    <a:pt x="202184" y="2499233"/>
                  </a:lnTo>
                  <a:cubicBezTo>
                    <a:pt x="90551" y="2499360"/>
                    <a:pt x="0" y="2409190"/>
                    <a:pt x="0" y="2297938"/>
                  </a:cubicBezTo>
                  <a:lnTo>
                    <a:pt x="0" y="201295"/>
                  </a:lnTo>
                  <a:lnTo>
                    <a:pt x="6350" y="201295"/>
                  </a:lnTo>
                  <a:lnTo>
                    <a:pt x="0" y="201295"/>
                  </a:lnTo>
                  <a:moveTo>
                    <a:pt x="12700" y="201295"/>
                  </a:moveTo>
                  <a:lnTo>
                    <a:pt x="12700" y="2297938"/>
                  </a:lnTo>
                  <a:lnTo>
                    <a:pt x="6350" y="2297938"/>
                  </a:lnTo>
                  <a:lnTo>
                    <a:pt x="12700" y="2297938"/>
                  </a:lnTo>
                  <a:cubicBezTo>
                    <a:pt x="12700" y="2402078"/>
                    <a:pt x="97536" y="2486533"/>
                    <a:pt x="202184" y="2486533"/>
                  </a:cubicBezTo>
                  <a:lnTo>
                    <a:pt x="13317474" y="2486533"/>
                  </a:lnTo>
                  <a:cubicBezTo>
                    <a:pt x="13422122" y="2486533"/>
                    <a:pt x="13506957" y="2402078"/>
                    <a:pt x="13506957" y="2297938"/>
                  </a:cubicBezTo>
                  <a:lnTo>
                    <a:pt x="13506957" y="201295"/>
                  </a:lnTo>
                  <a:cubicBezTo>
                    <a:pt x="13506957" y="97155"/>
                    <a:pt x="13422122" y="12700"/>
                    <a:pt x="13317474" y="12700"/>
                  </a:cubicBezTo>
                  <a:lnTo>
                    <a:pt x="202184" y="12700"/>
                  </a:lnTo>
                  <a:lnTo>
                    <a:pt x="202184" y="6350"/>
                  </a:lnTo>
                  <a:lnTo>
                    <a:pt x="202184" y="12700"/>
                  </a:lnTo>
                  <a:cubicBezTo>
                    <a:pt x="97536" y="12700"/>
                    <a:pt x="12700" y="97155"/>
                    <a:pt x="12700" y="201295"/>
                  </a:cubicBezTo>
                  <a:close/>
                </a:path>
              </a:pathLst>
            </a:custGeom>
            <a:solidFill>
              <a:srgbClr val="B7D5CA"/>
            </a:solidFill>
          </p:spPr>
        </p:sp>
      </p:grpSp>
      <p:grpSp>
        <p:nvGrpSpPr>
          <p:cNvPr name="Group 15" id="15"/>
          <p:cNvGrpSpPr/>
          <p:nvPr/>
        </p:nvGrpSpPr>
        <p:grpSpPr>
          <a:xfrm rot="0">
            <a:off x="821829" y="2198935"/>
            <a:ext cx="487412" cy="487413"/>
            <a:chOff x="0" y="0"/>
            <a:chExt cx="649883" cy="649883"/>
          </a:xfrm>
        </p:grpSpPr>
        <p:sp>
          <p:nvSpPr>
            <p:cNvPr name="Freeform 16" id="16"/>
            <p:cNvSpPr/>
            <p:nvPr/>
          </p:nvSpPr>
          <p:spPr>
            <a:xfrm flipH="false" flipV="false" rot="0">
              <a:off x="0" y="0"/>
              <a:ext cx="649859" cy="649859"/>
            </a:xfrm>
            <a:custGeom>
              <a:avLst/>
              <a:gdLst/>
              <a:ahLst/>
              <a:cxnLst/>
              <a:rect r="r" b="b" t="t" l="l"/>
              <a:pathLst>
                <a:path h="649859" w="649859">
                  <a:moveTo>
                    <a:pt x="0" y="324993"/>
                  </a:moveTo>
                  <a:cubicBezTo>
                    <a:pt x="0" y="145542"/>
                    <a:pt x="145542" y="0"/>
                    <a:pt x="324993" y="0"/>
                  </a:cubicBezTo>
                  <a:cubicBezTo>
                    <a:pt x="504444" y="0"/>
                    <a:pt x="649859" y="145542"/>
                    <a:pt x="649859" y="324993"/>
                  </a:cubicBezTo>
                  <a:cubicBezTo>
                    <a:pt x="649859" y="504444"/>
                    <a:pt x="504444" y="649859"/>
                    <a:pt x="324993" y="649859"/>
                  </a:cubicBezTo>
                  <a:cubicBezTo>
                    <a:pt x="145542" y="649859"/>
                    <a:pt x="0" y="504444"/>
                    <a:pt x="0" y="324993"/>
                  </a:cubicBezTo>
                  <a:close/>
                </a:path>
              </a:pathLst>
            </a:custGeom>
            <a:solidFill>
              <a:srgbClr val="006747"/>
            </a:solidFill>
          </p:spPr>
        </p:sp>
      </p:grpSp>
      <p:sp>
        <p:nvSpPr>
          <p:cNvPr name="Freeform 17" id="17" descr="preencoded.png"/>
          <p:cNvSpPr/>
          <p:nvPr/>
        </p:nvSpPr>
        <p:spPr>
          <a:xfrm flipH="false" flipV="false" rot="0">
            <a:off x="955922" y="2332881"/>
            <a:ext cx="219224" cy="219224"/>
          </a:xfrm>
          <a:custGeom>
            <a:avLst/>
            <a:gdLst/>
            <a:ahLst/>
            <a:cxnLst/>
            <a:rect r="r" b="b" t="t" l="l"/>
            <a:pathLst>
              <a:path h="219224" w="219224">
                <a:moveTo>
                  <a:pt x="0" y="0"/>
                </a:moveTo>
                <a:lnTo>
                  <a:pt x="219224" y="0"/>
                </a:lnTo>
                <a:lnTo>
                  <a:pt x="219224" y="219224"/>
                </a:lnTo>
                <a:lnTo>
                  <a:pt x="0" y="219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821829" y="2839194"/>
            <a:ext cx="2031057" cy="263426"/>
          </a:xfrm>
          <a:prstGeom prst="rect">
            <a:avLst/>
          </a:prstGeom>
        </p:spPr>
        <p:txBody>
          <a:bodyPr anchor="t" rtlCol="false" tIns="0" lIns="0" bIns="0" rIns="0">
            <a:spAutoFit/>
          </a:bodyPr>
          <a:lstStyle/>
          <a:p>
            <a:pPr algn="l">
              <a:lnSpc>
                <a:spcPts val="1937"/>
              </a:lnSpc>
            </a:pPr>
            <a:r>
              <a:rPr lang="en-US" sz="1562" b="true">
                <a:solidFill>
                  <a:srgbClr val="4B4A4A"/>
                </a:solidFill>
                <a:latin typeface="Noto Serif Bold"/>
                <a:ea typeface="Noto Serif Bold"/>
                <a:cs typeface="Noto Serif Bold"/>
                <a:sym typeface="Noto Serif Bold"/>
              </a:rPr>
              <a:t>Enhanced Security</a:t>
            </a:r>
          </a:p>
        </p:txBody>
      </p:sp>
      <p:sp>
        <p:nvSpPr>
          <p:cNvPr name="TextBox 19" id="19"/>
          <p:cNvSpPr txBox="true"/>
          <p:nvPr/>
        </p:nvSpPr>
        <p:spPr>
          <a:xfrm rot="0">
            <a:off x="821829" y="3133427"/>
            <a:ext cx="9786342" cy="586680"/>
          </a:xfrm>
          <a:prstGeom prst="rect">
            <a:avLst/>
          </a:prstGeom>
        </p:spPr>
        <p:txBody>
          <a:bodyPr anchor="t" rtlCol="false" tIns="0" lIns="0" bIns="0" rIns="0">
            <a:spAutoFit/>
          </a:bodyPr>
          <a:lstStyle/>
          <a:p>
            <a:pPr algn="l">
              <a:lnSpc>
                <a:spcPts val="2000"/>
              </a:lnSpc>
            </a:pPr>
            <a:r>
              <a:rPr lang="en-US" sz="1249">
                <a:solidFill>
                  <a:srgbClr val="4B4A4A"/>
                </a:solidFill>
                <a:latin typeface="Arimo"/>
                <a:ea typeface="Arimo"/>
                <a:cs typeface="Arimo"/>
                <a:sym typeface="Arimo"/>
              </a:rPr>
              <a:t>Cryptographic encryption and distributed consensus mechanisms create an virtually impenetrable defense against fraud, hacking, and unauthorized modifications.</a:t>
            </a:r>
          </a:p>
        </p:txBody>
      </p:sp>
      <p:grpSp>
        <p:nvGrpSpPr>
          <p:cNvPr name="Group 20" id="20"/>
          <p:cNvGrpSpPr/>
          <p:nvPr/>
        </p:nvGrpSpPr>
        <p:grpSpPr>
          <a:xfrm rot="0">
            <a:off x="645170" y="4049614"/>
            <a:ext cx="10139660" cy="1614488"/>
            <a:chOff x="0" y="0"/>
            <a:chExt cx="13519547" cy="2152650"/>
          </a:xfrm>
        </p:grpSpPr>
        <p:sp>
          <p:nvSpPr>
            <p:cNvPr name="Freeform 21" id="21"/>
            <p:cNvSpPr/>
            <p:nvPr/>
          </p:nvSpPr>
          <p:spPr>
            <a:xfrm flipH="false" flipV="false" rot="0">
              <a:off x="6350" y="6350"/>
              <a:ext cx="13506831" cy="2139950"/>
            </a:xfrm>
            <a:custGeom>
              <a:avLst/>
              <a:gdLst/>
              <a:ahLst/>
              <a:cxnLst/>
              <a:rect r="r" b="b" t="t" l="l"/>
              <a:pathLst>
                <a:path h="2139950" w="13506831">
                  <a:moveTo>
                    <a:pt x="0" y="194945"/>
                  </a:moveTo>
                  <a:cubicBezTo>
                    <a:pt x="0" y="87249"/>
                    <a:pt x="87757" y="0"/>
                    <a:pt x="195961" y="0"/>
                  </a:cubicBezTo>
                  <a:lnTo>
                    <a:pt x="13310870" y="0"/>
                  </a:lnTo>
                  <a:cubicBezTo>
                    <a:pt x="13419074" y="0"/>
                    <a:pt x="13506831" y="87249"/>
                    <a:pt x="13506831" y="194945"/>
                  </a:cubicBezTo>
                  <a:lnTo>
                    <a:pt x="13506831" y="1945005"/>
                  </a:lnTo>
                  <a:cubicBezTo>
                    <a:pt x="13506831" y="2052701"/>
                    <a:pt x="13419074" y="2139950"/>
                    <a:pt x="13310870" y="2139950"/>
                  </a:cubicBezTo>
                  <a:lnTo>
                    <a:pt x="195961" y="2139950"/>
                  </a:lnTo>
                  <a:cubicBezTo>
                    <a:pt x="87757" y="2139950"/>
                    <a:pt x="0" y="2052701"/>
                    <a:pt x="0" y="1945005"/>
                  </a:cubicBezTo>
                  <a:close/>
                </a:path>
              </a:pathLst>
            </a:custGeom>
            <a:solidFill>
              <a:srgbClr val="D1EFE4"/>
            </a:solidFill>
          </p:spPr>
        </p:sp>
        <p:sp>
          <p:nvSpPr>
            <p:cNvPr name="Freeform 22" id="22"/>
            <p:cNvSpPr/>
            <p:nvPr/>
          </p:nvSpPr>
          <p:spPr>
            <a:xfrm flipH="false" flipV="false" rot="0">
              <a:off x="0" y="0"/>
              <a:ext cx="13519531" cy="2152650"/>
            </a:xfrm>
            <a:custGeom>
              <a:avLst/>
              <a:gdLst/>
              <a:ahLst/>
              <a:cxnLst/>
              <a:rect r="r" b="b" t="t" l="l"/>
              <a:pathLst>
                <a:path h="2152650" w="13519531">
                  <a:moveTo>
                    <a:pt x="0" y="201295"/>
                  </a:moveTo>
                  <a:cubicBezTo>
                    <a:pt x="0" y="90170"/>
                    <a:pt x="90551" y="0"/>
                    <a:pt x="202311" y="0"/>
                  </a:cubicBezTo>
                  <a:lnTo>
                    <a:pt x="13317220" y="0"/>
                  </a:lnTo>
                  <a:lnTo>
                    <a:pt x="13317220" y="6350"/>
                  </a:lnTo>
                  <a:lnTo>
                    <a:pt x="13317220" y="0"/>
                  </a:lnTo>
                  <a:cubicBezTo>
                    <a:pt x="13428980" y="0"/>
                    <a:pt x="13519531" y="90170"/>
                    <a:pt x="13519531" y="201295"/>
                  </a:cubicBezTo>
                  <a:lnTo>
                    <a:pt x="13513181" y="201295"/>
                  </a:lnTo>
                  <a:lnTo>
                    <a:pt x="13519531" y="201295"/>
                  </a:lnTo>
                  <a:lnTo>
                    <a:pt x="13519531" y="1951355"/>
                  </a:lnTo>
                  <a:lnTo>
                    <a:pt x="13513181" y="1951355"/>
                  </a:lnTo>
                  <a:lnTo>
                    <a:pt x="13519531" y="1951355"/>
                  </a:lnTo>
                  <a:cubicBezTo>
                    <a:pt x="13519531" y="2062607"/>
                    <a:pt x="13428980" y="2152650"/>
                    <a:pt x="13317220" y="2152650"/>
                  </a:cubicBezTo>
                  <a:lnTo>
                    <a:pt x="13317220" y="2146300"/>
                  </a:lnTo>
                  <a:lnTo>
                    <a:pt x="13317220" y="2152650"/>
                  </a:lnTo>
                  <a:lnTo>
                    <a:pt x="202311" y="2152650"/>
                  </a:lnTo>
                  <a:lnTo>
                    <a:pt x="202311" y="2146300"/>
                  </a:lnTo>
                  <a:lnTo>
                    <a:pt x="202311" y="2152650"/>
                  </a:lnTo>
                  <a:cubicBezTo>
                    <a:pt x="90551" y="2152650"/>
                    <a:pt x="0" y="2062480"/>
                    <a:pt x="0" y="1951355"/>
                  </a:cubicBezTo>
                  <a:lnTo>
                    <a:pt x="0" y="201295"/>
                  </a:lnTo>
                  <a:lnTo>
                    <a:pt x="6350" y="201295"/>
                  </a:lnTo>
                  <a:lnTo>
                    <a:pt x="0" y="201295"/>
                  </a:lnTo>
                  <a:moveTo>
                    <a:pt x="12700" y="201295"/>
                  </a:moveTo>
                  <a:lnTo>
                    <a:pt x="12700" y="1951355"/>
                  </a:lnTo>
                  <a:lnTo>
                    <a:pt x="6350" y="1951355"/>
                  </a:lnTo>
                  <a:lnTo>
                    <a:pt x="12700" y="1951355"/>
                  </a:lnTo>
                  <a:cubicBezTo>
                    <a:pt x="12700" y="2055495"/>
                    <a:pt x="97536" y="2139950"/>
                    <a:pt x="202311" y="2139950"/>
                  </a:cubicBezTo>
                  <a:lnTo>
                    <a:pt x="13317220" y="2139950"/>
                  </a:lnTo>
                  <a:cubicBezTo>
                    <a:pt x="13421995" y="2139950"/>
                    <a:pt x="13506831" y="2055495"/>
                    <a:pt x="13506831" y="1951355"/>
                  </a:cubicBezTo>
                  <a:lnTo>
                    <a:pt x="13506831" y="201295"/>
                  </a:lnTo>
                  <a:cubicBezTo>
                    <a:pt x="13506831" y="97155"/>
                    <a:pt x="13421995" y="12700"/>
                    <a:pt x="13317220" y="12700"/>
                  </a:cubicBezTo>
                  <a:lnTo>
                    <a:pt x="202311" y="12700"/>
                  </a:lnTo>
                  <a:lnTo>
                    <a:pt x="202311" y="6350"/>
                  </a:lnTo>
                  <a:lnTo>
                    <a:pt x="202311" y="12700"/>
                  </a:lnTo>
                  <a:cubicBezTo>
                    <a:pt x="97536" y="12700"/>
                    <a:pt x="12700" y="97155"/>
                    <a:pt x="12700" y="201295"/>
                  </a:cubicBezTo>
                  <a:close/>
                </a:path>
              </a:pathLst>
            </a:custGeom>
            <a:solidFill>
              <a:srgbClr val="B7D5CA"/>
            </a:solidFill>
          </p:spPr>
        </p:sp>
      </p:grpSp>
      <p:grpSp>
        <p:nvGrpSpPr>
          <p:cNvPr name="Group 23" id="23"/>
          <p:cNvGrpSpPr/>
          <p:nvPr/>
        </p:nvGrpSpPr>
        <p:grpSpPr>
          <a:xfrm rot="0">
            <a:off x="821829" y="4226272"/>
            <a:ext cx="487412" cy="487413"/>
            <a:chOff x="0" y="0"/>
            <a:chExt cx="649883" cy="649883"/>
          </a:xfrm>
        </p:grpSpPr>
        <p:sp>
          <p:nvSpPr>
            <p:cNvPr name="Freeform 24" id="24"/>
            <p:cNvSpPr/>
            <p:nvPr/>
          </p:nvSpPr>
          <p:spPr>
            <a:xfrm flipH="false" flipV="false" rot="0">
              <a:off x="0" y="0"/>
              <a:ext cx="649859" cy="649859"/>
            </a:xfrm>
            <a:custGeom>
              <a:avLst/>
              <a:gdLst/>
              <a:ahLst/>
              <a:cxnLst/>
              <a:rect r="r" b="b" t="t" l="l"/>
              <a:pathLst>
                <a:path h="649859" w="649859">
                  <a:moveTo>
                    <a:pt x="0" y="324993"/>
                  </a:moveTo>
                  <a:cubicBezTo>
                    <a:pt x="0" y="145542"/>
                    <a:pt x="145542" y="0"/>
                    <a:pt x="324993" y="0"/>
                  </a:cubicBezTo>
                  <a:cubicBezTo>
                    <a:pt x="504444" y="0"/>
                    <a:pt x="649859" y="145542"/>
                    <a:pt x="649859" y="324993"/>
                  </a:cubicBezTo>
                  <a:cubicBezTo>
                    <a:pt x="649859" y="504444"/>
                    <a:pt x="504444" y="649859"/>
                    <a:pt x="324993" y="649859"/>
                  </a:cubicBezTo>
                  <a:cubicBezTo>
                    <a:pt x="145542" y="649859"/>
                    <a:pt x="0" y="504444"/>
                    <a:pt x="0" y="324993"/>
                  </a:cubicBezTo>
                  <a:close/>
                </a:path>
              </a:pathLst>
            </a:custGeom>
            <a:solidFill>
              <a:srgbClr val="006747"/>
            </a:solidFill>
          </p:spPr>
        </p:sp>
      </p:grpSp>
      <p:sp>
        <p:nvSpPr>
          <p:cNvPr name="Freeform 25" id="25" descr="preencoded.png"/>
          <p:cNvSpPr/>
          <p:nvPr/>
        </p:nvSpPr>
        <p:spPr>
          <a:xfrm flipH="false" flipV="false" rot="0">
            <a:off x="955922" y="4360218"/>
            <a:ext cx="219224" cy="219224"/>
          </a:xfrm>
          <a:custGeom>
            <a:avLst/>
            <a:gdLst/>
            <a:ahLst/>
            <a:cxnLst/>
            <a:rect r="r" b="b" t="t" l="l"/>
            <a:pathLst>
              <a:path h="219224" w="219224">
                <a:moveTo>
                  <a:pt x="0" y="0"/>
                </a:moveTo>
                <a:lnTo>
                  <a:pt x="219224" y="0"/>
                </a:lnTo>
                <a:lnTo>
                  <a:pt x="219224" y="219223"/>
                </a:lnTo>
                <a:lnTo>
                  <a:pt x="0" y="219223"/>
                </a:lnTo>
                <a:lnTo>
                  <a:pt x="0" y="0"/>
                </a:lnTo>
                <a:close/>
              </a:path>
            </a:pathLst>
          </a:custGeom>
          <a:blipFill>
            <a:blip r:embed="rId9">
              <a:extLst>
                <a:ext uri="{96DAC541-7B7A-43D3-8B79-37D633B846F1}">
                  <asvg:svgBlip xmlns:asvg="http://schemas.microsoft.com/office/drawing/2016/SVG/main" r:embed="rId10"/>
                </a:ext>
              </a:extLst>
            </a:blip>
            <a:stretch>
              <a:fillRect l="-6249" t="0" r="-6249" b="0"/>
            </a:stretch>
          </a:blipFill>
        </p:spPr>
      </p:sp>
      <p:sp>
        <p:nvSpPr>
          <p:cNvPr name="TextBox 26" id="26"/>
          <p:cNvSpPr txBox="true"/>
          <p:nvPr/>
        </p:nvSpPr>
        <p:spPr>
          <a:xfrm rot="0">
            <a:off x="821829" y="4866531"/>
            <a:ext cx="2467124" cy="263426"/>
          </a:xfrm>
          <a:prstGeom prst="rect">
            <a:avLst/>
          </a:prstGeom>
        </p:spPr>
        <p:txBody>
          <a:bodyPr anchor="t" rtlCol="false" tIns="0" lIns="0" bIns="0" rIns="0">
            <a:spAutoFit/>
          </a:bodyPr>
          <a:lstStyle/>
          <a:p>
            <a:pPr algn="l">
              <a:lnSpc>
                <a:spcPts val="1937"/>
              </a:lnSpc>
            </a:pPr>
            <a:r>
              <a:rPr lang="en-US" sz="1562" b="true">
                <a:solidFill>
                  <a:srgbClr val="4B4A4A"/>
                </a:solidFill>
                <a:latin typeface="Noto Serif Bold"/>
                <a:ea typeface="Noto Serif Bold"/>
                <a:cs typeface="Noto Serif Bold"/>
                <a:sym typeface="Noto Serif Bold"/>
              </a:rPr>
              <a:t>Complete Transparency</a:t>
            </a:r>
          </a:p>
        </p:txBody>
      </p:sp>
      <p:sp>
        <p:nvSpPr>
          <p:cNvPr name="TextBox 27" id="27"/>
          <p:cNvSpPr txBox="true"/>
          <p:nvPr/>
        </p:nvSpPr>
        <p:spPr>
          <a:xfrm rot="0">
            <a:off x="821829" y="5160764"/>
            <a:ext cx="9786342" cy="326677"/>
          </a:xfrm>
          <a:prstGeom prst="rect">
            <a:avLst/>
          </a:prstGeom>
        </p:spPr>
        <p:txBody>
          <a:bodyPr anchor="t" rtlCol="false" tIns="0" lIns="0" bIns="0" rIns="0">
            <a:spAutoFit/>
          </a:bodyPr>
          <a:lstStyle/>
          <a:p>
            <a:pPr algn="l">
              <a:lnSpc>
                <a:spcPts val="2000"/>
              </a:lnSpc>
            </a:pPr>
            <a:r>
              <a:rPr lang="en-US" sz="1249">
                <a:solidFill>
                  <a:srgbClr val="4B4A4A"/>
                </a:solidFill>
                <a:latin typeface="Arimo"/>
                <a:ea typeface="Arimo"/>
                <a:cs typeface="Arimo"/>
                <a:sym typeface="Arimo"/>
              </a:rPr>
              <a:t>All network participants can view the entire transaction history, creating unprecedented accountability and trust in the system.</a:t>
            </a:r>
          </a:p>
        </p:txBody>
      </p:sp>
      <p:grpSp>
        <p:nvGrpSpPr>
          <p:cNvPr name="Group 28" id="28"/>
          <p:cNvGrpSpPr/>
          <p:nvPr/>
        </p:nvGrpSpPr>
        <p:grpSpPr>
          <a:xfrm rot="0">
            <a:off x="645170" y="5816947"/>
            <a:ext cx="10139660" cy="1874490"/>
            <a:chOff x="0" y="0"/>
            <a:chExt cx="13519547" cy="2499320"/>
          </a:xfrm>
        </p:grpSpPr>
        <p:sp>
          <p:nvSpPr>
            <p:cNvPr name="Freeform 29" id="29"/>
            <p:cNvSpPr/>
            <p:nvPr/>
          </p:nvSpPr>
          <p:spPr>
            <a:xfrm flipH="false" flipV="false" rot="0">
              <a:off x="6350" y="6350"/>
              <a:ext cx="13506957" cy="2486660"/>
            </a:xfrm>
            <a:custGeom>
              <a:avLst/>
              <a:gdLst/>
              <a:ahLst/>
              <a:cxnLst/>
              <a:rect r="r" b="b" t="t" l="l"/>
              <a:pathLst>
                <a:path h="2486660" w="13506957">
                  <a:moveTo>
                    <a:pt x="0" y="194945"/>
                  </a:moveTo>
                  <a:cubicBezTo>
                    <a:pt x="0" y="87249"/>
                    <a:pt x="87630" y="0"/>
                    <a:pt x="195834" y="0"/>
                  </a:cubicBezTo>
                  <a:lnTo>
                    <a:pt x="13311124" y="0"/>
                  </a:lnTo>
                  <a:cubicBezTo>
                    <a:pt x="13419201" y="0"/>
                    <a:pt x="13506957" y="87249"/>
                    <a:pt x="13506957" y="194945"/>
                  </a:cubicBezTo>
                  <a:lnTo>
                    <a:pt x="13506957" y="2291588"/>
                  </a:lnTo>
                  <a:cubicBezTo>
                    <a:pt x="13506957" y="2399284"/>
                    <a:pt x="13419328" y="2486533"/>
                    <a:pt x="13311124" y="2486533"/>
                  </a:cubicBezTo>
                  <a:lnTo>
                    <a:pt x="195834" y="2486533"/>
                  </a:lnTo>
                  <a:cubicBezTo>
                    <a:pt x="87630" y="2486660"/>
                    <a:pt x="0" y="2399284"/>
                    <a:pt x="0" y="2291588"/>
                  </a:cubicBezTo>
                  <a:close/>
                </a:path>
              </a:pathLst>
            </a:custGeom>
            <a:solidFill>
              <a:srgbClr val="D1EFE4"/>
            </a:solidFill>
          </p:spPr>
        </p:sp>
        <p:sp>
          <p:nvSpPr>
            <p:cNvPr name="Freeform 30" id="30"/>
            <p:cNvSpPr/>
            <p:nvPr/>
          </p:nvSpPr>
          <p:spPr>
            <a:xfrm flipH="false" flipV="false" rot="0">
              <a:off x="0" y="0"/>
              <a:ext cx="13519657" cy="2499360"/>
            </a:xfrm>
            <a:custGeom>
              <a:avLst/>
              <a:gdLst/>
              <a:ahLst/>
              <a:cxnLst/>
              <a:rect r="r" b="b" t="t" l="l"/>
              <a:pathLst>
                <a:path h="2499360" w="13519657">
                  <a:moveTo>
                    <a:pt x="0" y="201295"/>
                  </a:moveTo>
                  <a:cubicBezTo>
                    <a:pt x="0" y="90170"/>
                    <a:pt x="90551" y="0"/>
                    <a:pt x="202184" y="0"/>
                  </a:cubicBezTo>
                  <a:lnTo>
                    <a:pt x="13317474" y="0"/>
                  </a:lnTo>
                  <a:lnTo>
                    <a:pt x="13317474" y="6350"/>
                  </a:lnTo>
                  <a:lnTo>
                    <a:pt x="13317474" y="0"/>
                  </a:lnTo>
                  <a:cubicBezTo>
                    <a:pt x="13429106" y="0"/>
                    <a:pt x="13519657" y="90170"/>
                    <a:pt x="13519657" y="201295"/>
                  </a:cubicBezTo>
                  <a:lnTo>
                    <a:pt x="13513307" y="201295"/>
                  </a:lnTo>
                  <a:lnTo>
                    <a:pt x="13519657" y="201295"/>
                  </a:lnTo>
                  <a:lnTo>
                    <a:pt x="13519657" y="2297938"/>
                  </a:lnTo>
                  <a:lnTo>
                    <a:pt x="13513307" y="2297938"/>
                  </a:lnTo>
                  <a:lnTo>
                    <a:pt x="13519657" y="2297938"/>
                  </a:lnTo>
                  <a:cubicBezTo>
                    <a:pt x="13519657" y="2409190"/>
                    <a:pt x="13429106" y="2499233"/>
                    <a:pt x="13317474" y="2499233"/>
                  </a:cubicBezTo>
                  <a:lnTo>
                    <a:pt x="13317474" y="2492883"/>
                  </a:lnTo>
                  <a:lnTo>
                    <a:pt x="13317474" y="2499233"/>
                  </a:lnTo>
                  <a:lnTo>
                    <a:pt x="202184" y="2499233"/>
                  </a:lnTo>
                  <a:lnTo>
                    <a:pt x="202184" y="2492883"/>
                  </a:lnTo>
                  <a:lnTo>
                    <a:pt x="202184" y="2499233"/>
                  </a:lnTo>
                  <a:cubicBezTo>
                    <a:pt x="90551" y="2499360"/>
                    <a:pt x="0" y="2409190"/>
                    <a:pt x="0" y="2297938"/>
                  </a:cubicBezTo>
                  <a:lnTo>
                    <a:pt x="0" y="201295"/>
                  </a:lnTo>
                  <a:lnTo>
                    <a:pt x="6350" y="201295"/>
                  </a:lnTo>
                  <a:lnTo>
                    <a:pt x="0" y="201295"/>
                  </a:lnTo>
                  <a:moveTo>
                    <a:pt x="12700" y="201295"/>
                  </a:moveTo>
                  <a:lnTo>
                    <a:pt x="12700" y="2297938"/>
                  </a:lnTo>
                  <a:lnTo>
                    <a:pt x="6350" y="2297938"/>
                  </a:lnTo>
                  <a:lnTo>
                    <a:pt x="12700" y="2297938"/>
                  </a:lnTo>
                  <a:cubicBezTo>
                    <a:pt x="12700" y="2402078"/>
                    <a:pt x="97536" y="2486533"/>
                    <a:pt x="202184" y="2486533"/>
                  </a:cubicBezTo>
                  <a:lnTo>
                    <a:pt x="13317474" y="2486533"/>
                  </a:lnTo>
                  <a:cubicBezTo>
                    <a:pt x="13422122" y="2486533"/>
                    <a:pt x="13506957" y="2402078"/>
                    <a:pt x="13506957" y="2297938"/>
                  </a:cubicBezTo>
                  <a:lnTo>
                    <a:pt x="13506957" y="201295"/>
                  </a:lnTo>
                  <a:cubicBezTo>
                    <a:pt x="13506957" y="97155"/>
                    <a:pt x="13422122" y="12700"/>
                    <a:pt x="13317474" y="12700"/>
                  </a:cubicBezTo>
                  <a:lnTo>
                    <a:pt x="202184" y="12700"/>
                  </a:lnTo>
                  <a:lnTo>
                    <a:pt x="202184" y="6350"/>
                  </a:lnTo>
                  <a:lnTo>
                    <a:pt x="202184" y="12700"/>
                  </a:lnTo>
                  <a:cubicBezTo>
                    <a:pt x="97536" y="12700"/>
                    <a:pt x="12700" y="97155"/>
                    <a:pt x="12700" y="201295"/>
                  </a:cubicBezTo>
                  <a:close/>
                </a:path>
              </a:pathLst>
            </a:custGeom>
            <a:solidFill>
              <a:srgbClr val="B7D5CA"/>
            </a:solidFill>
          </p:spPr>
        </p:sp>
      </p:grpSp>
      <p:grpSp>
        <p:nvGrpSpPr>
          <p:cNvPr name="Group 31" id="31"/>
          <p:cNvGrpSpPr/>
          <p:nvPr/>
        </p:nvGrpSpPr>
        <p:grpSpPr>
          <a:xfrm rot="0">
            <a:off x="821829" y="5993606"/>
            <a:ext cx="487412" cy="487412"/>
            <a:chOff x="0" y="0"/>
            <a:chExt cx="649883" cy="649883"/>
          </a:xfrm>
        </p:grpSpPr>
        <p:sp>
          <p:nvSpPr>
            <p:cNvPr name="Freeform 32" id="32"/>
            <p:cNvSpPr/>
            <p:nvPr/>
          </p:nvSpPr>
          <p:spPr>
            <a:xfrm flipH="false" flipV="false" rot="0">
              <a:off x="0" y="0"/>
              <a:ext cx="649859" cy="649859"/>
            </a:xfrm>
            <a:custGeom>
              <a:avLst/>
              <a:gdLst/>
              <a:ahLst/>
              <a:cxnLst/>
              <a:rect r="r" b="b" t="t" l="l"/>
              <a:pathLst>
                <a:path h="649859" w="649859">
                  <a:moveTo>
                    <a:pt x="0" y="324993"/>
                  </a:moveTo>
                  <a:cubicBezTo>
                    <a:pt x="0" y="145542"/>
                    <a:pt x="145542" y="0"/>
                    <a:pt x="324993" y="0"/>
                  </a:cubicBezTo>
                  <a:cubicBezTo>
                    <a:pt x="504444" y="0"/>
                    <a:pt x="649859" y="145542"/>
                    <a:pt x="649859" y="324993"/>
                  </a:cubicBezTo>
                  <a:cubicBezTo>
                    <a:pt x="649859" y="504444"/>
                    <a:pt x="504444" y="649859"/>
                    <a:pt x="324993" y="649859"/>
                  </a:cubicBezTo>
                  <a:cubicBezTo>
                    <a:pt x="145542" y="649859"/>
                    <a:pt x="0" y="504444"/>
                    <a:pt x="0" y="324993"/>
                  </a:cubicBezTo>
                  <a:close/>
                </a:path>
              </a:pathLst>
            </a:custGeom>
            <a:solidFill>
              <a:srgbClr val="006747"/>
            </a:solidFill>
          </p:spPr>
        </p:sp>
      </p:grpSp>
      <p:sp>
        <p:nvSpPr>
          <p:cNvPr name="Freeform 33" id="33" descr="preencoded.png"/>
          <p:cNvSpPr/>
          <p:nvPr/>
        </p:nvSpPr>
        <p:spPr>
          <a:xfrm flipH="false" flipV="false" rot="0">
            <a:off x="955922" y="6127551"/>
            <a:ext cx="219224" cy="219224"/>
          </a:xfrm>
          <a:custGeom>
            <a:avLst/>
            <a:gdLst/>
            <a:ahLst/>
            <a:cxnLst/>
            <a:rect r="r" b="b" t="t" l="l"/>
            <a:pathLst>
              <a:path h="219224" w="219224">
                <a:moveTo>
                  <a:pt x="0" y="0"/>
                </a:moveTo>
                <a:lnTo>
                  <a:pt x="219224" y="0"/>
                </a:lnTo>
                <a:lnTo>
                  <a:pt x="219224" y="219224"/>
                </a:lnTo>
                <a:lnTo>
                  <a:pt x="0" y="2192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0">
            <a:off x="821829" y="6633865"/>
            <a:ext cx="2044154" cy="263426"/>
          </a:xfrm>
          <a:prstGeom prst="rect">
            <a:avLst/>
          </a:prstGeom>
        </p:spPr>
        <p:txBody>
          <a:bodyPr anchor="t" rtlCol="false" tIns="0" lIns="0" bIns="0" rIns="0">
            <a:spAutoFit/>
          </a:bodyPr>
          <a:lstStyle/>
          <a:p>
            <a:pPr algn="l">
              <a:lnSpc>
                <a:spcPts val="1937"/>
              </a:lnSpc>
            </a:pPr>
            <a:r>
              <a:rPr lang="en-US" sz="1562" b="true">
                <a:solidFill>
                  <a:srgbClr val="4B4A4A"/>
                </a:solidFill>
                <a:latin typeface="Noto Serif Bold"/>
                <a:ea typeface="Noto Serif Bold"/>
                <a:cs typeface="Noto Serif Bold"/>
                <a:sym typeface="Noto Serif Bold"/>
              </a:rPr>
              <a:t>Immutable Records</a:t>
            </a:r>
          </a:p>
        </p:txBody>
      </p:sp>
      <p:sp>
        <p:nvSpPr>
          <p:cNvPr name="TextBox 35" id="35"/>
          <p:cNvSpPr txBox="true"/>
          <p:nvPr/>
        </p:nvSpPr>
        <p:spPr>
          <a:xfrm rot="0">
            <a:off x="821829" y="6928097"/>
            <a:ext cx="9786342" cy="586680"/>
          </a:xfrm>
          <a:prstGeom prst="rect">
            <a:avLst/>
          </a:prstGeom>
        </p:spPr>
        <p:txBody>
          <a:bodyPr anchor="t" rtlCol="false" tIns="0" lIns="0" bIns="0" rIns="0">
            <a:spAutoFit/>
          </a:bodyPr>
          <a:lstStyle/>
          <a:p>
            <a:pPr algn="l">
              <a:lnSpc>
                <a:spcPts val="2000"/>
              </a:lnSpc>
            </a:pPr>
            <a:r>
              <a:rPr lang="en-US" sz="1249">
                <a:solidFill>
                  <a:srgbClr val="4B4A4A"/>
                </a:solidFill>
                <a:latin typeface="Arimo"/>
                <a:ea typeface="Arimo"/>
                <a:cs typeface="Arimo"/>
                <a:sym typeface="Arimo"/>
              </a:rPr>
              <a:t>Once data is recorded and validated, it becomes permanent and tamper-proof, providing a reliable audit trail for compliance and verification.</a:t>
            </a:r>
          </a:p>
        </p:txBody>
      </p:sp>
      <p:grpSp>
        <p:nvGrpSpPr>
          <p:cNvPr name="Group 36" id="36"/>
          <p:cNvGrpSpPr/>
          <p:nvPr/>
        </p:nvGrpSpPr>
        <p:grpSpPr>
          <a:xfrm rot="0">
            <a:off x="645170" y="7844284"/>
            <a:ext cx="10139660" cy="1874490"/>
            <a:chOff x="0" y="0"/>
            <a:chExt cx="13519547" cy="2499320"/>
          </a:xfrm>
        </p:grpSpPr>
        <p:sp>
          <p:nvSpPr>
            <p:cNvPr name="Freeform 37" id="37"/>
            <p:cNvSpPr/>
            <p:nvPr/>
          </p:nvSpPr>
          <p:spPr>
            <a:xfrm flipH="false" flipV="false" rot="0">
              <a:off x="6350" y="6350"/>
              <a:ext cx="13506957" cy="2486660"/>
            </a:xfrm>
            <a:custGeom>
              <a:avLst/>
              <a:gdLst/>
              <a:ahLst/>
              <a:cxnLst/>
              <a:rect r="r" b="b" t="t" l="l"/>
              <a:pathLst>
                <a:path h="2486660" w="13506957">
                  <a:moveTo>
                    <a:pt x="0" y="194945"/>
                  </a:moveTo>
                  <a:cubicBezTo>
                    <a:pt x="0" y="87249"/>
                    <a:pt x="87630" y="0"/>
                    <a:pt x="195834" y="0"/>
                  </a:cubicBezTo>
                  <a:lnTo>
                    <a:pt x="13311124" y="0"/>
                  </a:lnTo>
                  <a:cubicBezTo>
                    <a:pt x="13419201" y="0"/>
                    <a:pt x="13506957" y="87249"/>
                    <a:pt x="13506957" y="194945"/>
                  </a:cubicBezTo>
                  <a:lnTo>
                    <a:pt x="13506957" y="2291588"/>
                  </a:lnTo>
                  <a:cubicBezTo>
                    <a:pt x="13506957" y="2399284"/>
                    <a:pt x="13419328" y="2486533"/>
                    <a:pt x="13311124" y="2486533"/>
                  </a:cubicBezTo>
                  <a:lnTo>
                    <a:pt x="195834" y="2486533"/>
                  </a:lnTo>
                  <a:cubicBezTo>
                    <a:pt x="87630" y="2486660"/>
                    <a:pt x="0" y="2399284"/>
                    <a:pt x="0" y="2291588"/>
                  </a:cubicBezTo>
                  <a:close/>
                </a:path>
              </a:pathLst>
            </a:custGeom>
            <a:solidFill>
              <a:srgbClr val="D1EFE4"/>
            </a:solidFill>
          </p:spPr>
        </p:sp>
        <p:sp>
          <p:nvSpPr>
            <p:cNvPr name="Freeform 38" id="38"/>
            <p:cNvSpPr/>
            <p:nvPr/>
          </p:nvSpPr>
          <p:spPr>
            <a:xfrm flipH="false" flipV="false" rot="0">
              <a:off x="0" y="0"/>
              <a:ext cx="13519657" cy="2499360"/>
            </a:xfrm>
            <a:custGeom>
              <a:avLst/>
              <a:gdLst/>
              <a:ahLst/>
              <a:cxnLst/>
              <a:rect r="r" b="b" t="t" l="l"/>
              <a:pathLst>
                <a:path h="2499360" w="13519657">
                  <a:moveTo>
                    <a:pt x="0" y="201295"/>
                  </a:moveTo>
                  <a:cubicBezTo>
                    <a:pt x="0" y="90170"/>
                    <a:pt x="90551" y="0"/>
                    <a:pt x="202184" y="0"/>
                  </a:cubicBezTo>
                  <a:lnTo>
                    <a:pt x="13317474" y="0"/>
                  </a:lnTo>
                  <a:lnTo>
                    <a:pt x="13317474" y="6350"/>
                  </a:lnTo>
                  <a:lnTo>
                    <a:pt x="13317474" y="0"/>
                  </a:lnTo>
                  <a:cubicBezTo>
                    <a:pt x="13429106" y="0"/>
                    <a:pt x="13519657" y="90170"/>
                    <a:pt x="13519657" y="201295"/>
                  </a:cubicBezTo>
                  <a:lnTo>
                    <a:pt x="13513307" y="201295"/>
                  </a:lnTo>
                  <a:lnTo>
                    <a:pt x="13519657" y="201295"/>
                  </a:lnTo>
                  <a:lnTo>
                    <a:pt x="13519657" y="2297938"/>
                  </a:lnTo>
                  <a:lnTo>
                    <a:pt x="13513307" y="2297938"/>
                  </a:lnTo>
                  <a:lnTo>
                    <a:pt x="13519657" y="2297938"/>
                  </a:lnTo>
                  <a:cubicBezTo>
                    <a:pt x="13519657" y="2409190"/>
                    <a:pt x="13429106" y="2499233"/>
                    <a:pt x="13317474" y="2499233"/>
                  </a:cubicBezTo>
                  <a:lnTo>
                    <a:pt x="13317474" y="2492883"/>
                  </a:lnTo>
                  <a:lnTo>
                    <a:pt x="13317474" y="2499233"/>
                  </a:lnTo>
                  <a:lnTo>
                    <a:pt x="202184" y="2499233"/>
                  </a:lnTo>
                  <a:lnTo>
                    <a:pt x="202184" y="2492883"/>
                  </a:lnTo>
                  <a:lnTo>
                    <a:pt x="202184" y="2499233"/>
                  </a:lnTo>
                  <a:cubicBezTo>
                    <a:pt x="90551" y="2499360"/>
                    <a:pt x="0" y="2409190"/>
                    <a:pt x="0" y="2297938"/>
                  </a:cubicBezTo>
                  <a:lnTo>
                    <a:pt x="0" y="201295"/>
                  </a:lnTo>
                  <a:lnTo>
                    <a:pt x="6350" y="201295"/>
                  </a:lnTo>
                  <a:lnTo>
                    <a:pt x="0" y="201295"/>
                  </a:lnTo>
                  <a:moveTo>
                    <a:pt x="12700" y="201295"/>
                  </a:moveTo>
                  <a:lnTo>
                    <a:pt x="12700" y="2297938"/>
                  </a:lnTo>
                  <a:lnTo>
                    <a:pt x="6350" y="2297938"/>
                  </a:lnTo>
                  <a:lnTo>
                    <a:pt x="12700" y="2297938"/>
                  </a:lnTo>
                  <a:cubicBezTo>
                    <a:pt x="12700" y="2402078"/>
                    <a:pt x="97536" y="2486533"/>
                    <a:pt x="202184" y="2486533"/>
                  </a:cubicBezTo>
                  <a:lnTo>
                    <a:pt x="13317474" y="2486533"/>
                  </a:lnTo>
                  <a:cubicBezTo>
                    <a:pt x="13422122" y="2486533"/>
                    <a:pt x="13506957" y="2402078"/>
                    <a:pt x="13506957" y="2297938"/>
                  </a:cubicBezTo>
                  <a:lnTo>
                    <a:pt x="13506957" y="201295"/>
                  </a:lnTo>
                  <a:cubicBezTo>
                    <a:pt x="13506957" y="97155"/>
                    <a:pt x="13422122" y="12700"/>
                    <a:pt x="13317474" y="12700"/>
                  </a:cubicBezTo>
                  <a:lnTo>
                    <a:pt x="202184" y="12700"/>
                  </a:lnTo>
                  <a:lnTo>
                    <a:pt x="202184" y="6350"/>
                  </a:lnTo>
                  <a:lnTo>
                    <a:pt x="202184" y="12700"/>
                  </a:lnTo>
                  <a:cubicBezTo>
                    <a:pt x="97536" y="12700"/>
                    <a:pt x="12700" y="97155"/>
                    <a:pt x="12700" y="201295"/>
                  </a:cubicBezTo>
                  <a:close/>
                </a:path>
              </a:pathLst>
            </a:custGeom>
            <a:solidFill>
              <a:srgbClr val="B7D5CA"/>
            </a:solidFill>
          </p:spPr>
        </p:sp>
      </p:grpSp>
      <p:grpSp>
        <p:nvGrpSpPr>
          <p:cNvPr name="Group 39" id="39"/>
          <p:cNvGrpSpPr/>
          <p:nvPr/>
        </p:nvGrpSpPr>
        <p:grpSpPr>
          <a:xfrm rot="0">
            <a:off x="821829" y="8020942"/>
            <a:ext cx="487412" cy="487412"/>
            <a:chOff x="0" y="0"/>
            <a:chExt cx="649883" cy="649883"/>
          </a:xfrm>
        </p:grpSpPr>
        <p:sp>
          <p:nvSpPr>
            <p:cNvPr name="Freeform 40" id="40"/>
            <p:cNvSpPr/>
            <p:nvPr/>
          </p:nvSpPr>
          <p:spPr>
            <a:xfrm flipH="false" flipV="false" rot="0">
              <a:off x="0" y="0"/>
              <a:ext cx="649859" cy="649859"/>
            </a:xfrm>
            <a:custGeom>
              <a:avLst/>
              <a:gdLst/>
              <a:ahLst/>
              <a:cxnLst/>
              <a:rect r="r" b="b" t="t" l="l"/>
              <a:pathLst>
                <a:path h="649859" w="649859">
                  <a:moveTo>
                    <a:pt x="0" y="324993"/>
                  </a:moveTo>
                  <a:cubicBezTo>
                    <a:pt x="0" y="145542"/>
                    <a:pt x="145542" y="0"/>
                    <a:pt x="324993" y="0"/>
                  </a:cubicBezTo>
                  <a:cubicBezTo>
                    <a:pt x="504444" y="0"/>
                    <a:pt x="649859" y="145542"/>
                    <a:pt x="649859" y="324993"/>
                  </a:cubicBezTo>
                  <a:cubicBezTo>
                    <a:pt x="649859" y="504444"/>
                    <a:pt x="504444" y="649859"/>
                    <a:pt x="324993" y="649859"/>
                  </a:cubicBezTo>
                  <a:cubicBezTo>
                    <a:pt x="145542" y="649859"/>
                    <a:pt x="0" y="504444"/>
                    <a:pt x="0" y="324993"/>
                  </a:cubicBezTo>
                  <a:close/>
                </a:path>
              </a:pathLst>
            </a:custGeom>
            <a:solidFill>
              <a:srgbClr val="006747"/>
            </a:solidFill>
          </p:spPr>
        </p:sp>
      </p:grpSp>
      <p:sp>
        <p:nvSpPr>
          <p:cNvPr name="Freeform 41" id="41" descr="preencoded.png"/>
          <p:cNvSpPr/>
          <p:nvPr/>
        </p:nvSpPr>
        <p:spPr>
          <a:xfrm flipH="false" flipV="false" rot="0">
            <a:off x="955922" y="8154889"/>
            <a:ext cx="219224" cy="219224"/>
          </a:xfrm>
          <a:custGeom>
            <a:avLst/>
            <a:gdLst/>
            <a:ahLst/>
            <a:cxnLst/>
            <a:rect r="r" b="b" t="t" l="l"/>
            <a:pathLst>
              <a:path h="219224" w="219224">
                <a:moveTo>
                  <a:pt x="0" y="0"/>
                </a:moveTo>
                <a:lnTo>
                  <a:pt x="219224" y="0"/>
                </a:lnTo>
                <a:lnTo>
                  <a:pt x="219224" y="219223"/>
                </a:lnTo>
                <a:lnTo>
                  <a:pt x="0" y="219223"/>
                </a:lnTo>
                <a:lnTo>
                  <a:pt x="0" y="0"/>
                </a:lnTo>
                <a:close/>
              </a:path>
            </a:pathLst>
          </a:custGeom>
          <a:blipFill>
            <a:blip r:embed="rId13">
              <a:extLst>
                <a:ext uri="{96DAC541-7B7A-43D3-8B79-37D633B846F1}">
                  <asvg:svgBlip xmlns:asvg="http://schemas.microsoft.com/office/drawing/2016/SVG/main" r:embed="rId14"/>
                </a:ext>
              </a:extLst>
            </a:blip>
            <a:stretch>
              <a:fillRect l="-35416" t="0" r="-35416" b="0"/>
            </a:stretch>
          </a:blipFill>
        </p:spPr>
      </p:sp>
      <p:sp>
        <p:nvSpPr>
          <p:cNvPr name="TextBox 42" id="42"/>
          <p:cNvSpPr txBox="true"/>
          <p:nvPr/>
        </p:nvSpPr>
        <p:spPr>
          <a:xfrm rot="0">
            <a:off x="821829" y="8661201"/>
            <a:ext cx="2333774" cy="263426"/>
          </a:xfrm>
          <a:prstGeom prst="rect">
            <a:avLst/>
          </a:prstGeom>
        </p:spPr>
        <p:txBody>
          <a:bodyPr anchor="t" rtlCol="false" tIns="0" lIns="0" bIns="0" rIns="0">
            <a:spAutoFit/>
          </a:bodyPr>
          <a:lstStyle/>
          <a:p>
            <a:pPr algn="l">
              <a:lnSpc>
                <a:spcPts val="1937"/>
              </a:lnSpc>
            </a:pPr>
            <a:r>
              <a:rPr lang="en-US" sz="1562" b="true">
                <a:solidFill>
                  <a:srgbClr val="4B4A4A"/>
                </a:solidFill>
                <a:latin typeface="Noto Serif Bold"/>
                <a:ea typeface="Noto Serif Bold"/>
                <a:cs typeface="Noto Serif Bold"/>
                <a:sym typeface="Noto Serif Bold"/>
              </a:rPr>
              <a:t>Operational Efficiency</a:t>
            </a:r>
          </a:p>
        </p:txBody>
      </p:sp>
      <p:sp>
        <p:nvSpPr>
          <p:cNvPr name="TextBox 43" id="43"/>
          <p:cNvSpPr txBox="true"/>
          <p:nvPr/>
        </p:nvSpPr>
        <p:spPr>
          <a:xfrm rot="0">
            <a:off x="821829" y="8955435"/>
            <a:ext cx="9786342" cy="586680"/>
          </a:xfrm>
          <a:prstGeom prst="rect">
            <a:avLst/>
          </a:prstGeom>
        </p:spPr>
        <p:txBody>
          <a:bodyPr anchor="t" rtlCol="false" tIns="0" lIns="0" bIns="0" rIns="0">
            <a:spAutoFit/>
          </a:bodyPr>
          <a:lstStyle/>
          <a:p>
            <a:pPr algn="l">
              <a:lnSpc>
                <a:spcPts val="2000"/>
              </a:lnSpc>
            </a:pPr>
            <a:r>
              <a:rPr lang="en-US" sz="1249">
                <a:solidFill>
                  <a:srgbClr val="4B4A4A"/>
                </a:solidFill>
                <a:latin typeface="Arimo"/>
                <a:ea typeface="Arimo"/>
                <a:cs typeface="Arimo"/>
                <a:sym typeface="Arimo"/>
              </a:rPr>
              <a:t>Eliminates intermediaries and automates verification processes, dramatically reducing transaction times from days to minutes while cutting costs.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805606" y="567184"/>
            <a:ext cx="10849719" cy="648295"/>
          </a:xfrm>
          <a:prstGeom prst="rect">
            <a:avLst/>
          </a:prstGeom>
        </p:spPr>
        <p:txBody>
          <a:bodyPr anchor="t" rtlCol="false" tIns="0" lIns="0" bIns="0" rIns="0">
            <a:spAutoFit/>
          </a:bodyPr>
          <a:lstStyle/>
          <a:p>
            <a:pPr algn="l">
              <a:lnSpc>
                <a:spcPts val="4937"/>
              </a:lnSpc>
            </a:pPr>
            <a:r>
              <a:rPr lang="en-US" sz="3937" b="true">
                <a:solidFill>
                  <a:srgbClr val="006747"/>
                </a:solidFill>
                <a:latin typeface="Noto Serif Bold"/>
                <a:ea typeface="Noto Serif Bold"/>
                <a:cs typeface="Noto Serif Bold"/>
                <a:sym typeface="Noto Serif Bold"/>
              </a:rPr>
              <a:t>Blockchain Applications Across Industries</a:t>
            </a:r>
          </a:p>
        </p:txBody>
      </p:sp>
      <p:sp>
        <p:nvSpPr>
          <p:cNvPr name="TextBox 7" id="7"/>
          <p:cNvSpPr txBox="true"/>
          <p:nvPr/>
        </p:nvSpPr>
        <p:spPr>
          <a:xfrm rot="0">
            <a:off x="805606" y="1551534"/>
            <a:ext cx="16676786" cy="388739"/>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Blockchain's versatility extends far beyond cryptocurrency, revolutionizing operations across diverse sectors with enhanced security, transparency, and efficiency.</a:t>
            </a:r>
          </a:p>
        </p:txBody>
      </p:sp>
      <p:grpSp>
        <p:nvGrpSpPr>
          <p:cNvPr name="Group 8" id="8"/>
          <p:cNvGrpSpPr>
            <a:grpSpLocks noChangeAspect="true"/>
          </p:cNvGrpSpPr>
          <p:nvPr/>
        </p:nvGrpSpPr>
        <p:grpSpPr>
          <a:xfrm rot="0">
            <a:off x="805606" y="2166789"/>
            <a:ext cx="1751260" cy="1751260"/>
            <a:chOff x="0" y="0"/>
            <a:chExt cx="2335013" cy="2335013"/>
          </a:xfrm>
        </p:grpSpPr>
        <p:sp>
          <p:nvSpPr>
            <p:cNvPr name="Freeform 9" id="9" descr="preencoded.png"/>
            <p:cNvSpPr/>
            <p:nvPr/>
          </p:nvSpPr>
          <p:spPr>
            <a:xfrm flipH="false" flipV="false" rot="0">
              <a:off x="0" y="0"/>
              <a:ext cx="2335022" cy="2335022"/>
            </a:xfrm>
            <a:custGeom>
              <a:avLst/>
              <a:gdLst/>
              <a:ahLst/>
              <a:cxnLst/>
              <a:rect r="r" b="b" t="t" l="l"/>
              <a:pathLst>
                <a:path h="2335022" w="2335022">
                  <a:moveTo>
                    <a:pt x="0" y="0"/>
                  </a:moveTo>
                  <a:lnTo>
                    <a:pt x="2335022" y="0"/>
                  </a:lnTo>
                  <a:lnTo>
                    <a:pt x="2335022" y="2335022"/>
                  </a:lnTo>
                  <a:lnTo>
                    <a:pt x="0" y="2335022"/>
                  </a:lnTo>
                  <a:lnTo>
                    <a:pt x="0" y="0"/>
                  </a:lnTo>
                  <a:close/>
                </a:path>
              </a:pathLst>
            </a:custGeom>
            <a:blipFill>
              <a:blip r:embed="rId4"/>
              <a:stretch>
                <a:fillRect l="0" t="0" r="0" b="0"/>
              </a:stretch>
            </a:blipFill>
          </p:spPr>
        </p:sp>
      </p:grpSp>
      <p:sp>
        <p:nvSpPr>
          <p:cNvPr name="TextBox 10" id="10"/>
          <p:cNvSpPr txBox="true"/>
          <p:nvPr/>
        </p:nvSpPr>
        <p:spPr>
          <a:xfrm rot="0">
            <a:off x="805606" y="4150667"/>
            <a:ext cx="2517576"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Finance &amp; Banking</a:t>
            </a:r>
          </a:p>
        </p:txBody>
      </p:sp>
      <p:sp>
        <p:nvSpPr>
          <p:cNvPr name="TextBox 11" id="11"/>
          <p:cNvSpPr txBox="true"/>
          <p:nvPr/>
        </p:nvSpPr>
        <p:spPr>
          <a:xfrm rot="0">
            <a:off x="805606" y="4538514"/>
            <a:ext cx="3980409" cy="1354931"/>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Facilitates real-time payments, cryptocurrency transactions, and automated smart contracts, removing intermediaries.</a:t>
            </a:r>
          </a:p>
        </p:txBody>
      </p:sp>
      <p:grpSp>
        <p:nvGrpSpPr>
          <p:cNvPr name="Group 12" id="12"/>
          <p:cNvGrpSpPr>
            <a:grpSpLocks noChangeAspect="true"/>
          </p:cNvGrpSpPr>
          <p:nvPr/>
        </p:nvGrpSpPr>
        <p:grpSpPr>
          <a:xfrm rot="0">
            <a:off x="5037684" y="2166789"/>
            <a:ext cx="1751260" cy="1751260"/>
            <a:chOff x="0" y="0"/>
            <a:chExt cx="2335013" cy="2335013"/>
          </a:xfrm>
        </p:grpSpPr>
        <p:sp>
          <p:nvSpPr>
            <p:cNvPr name="Freeform 13" id="13" descr="preencoded.png"/>
            <p:cNvSpPr/>
            <p:nvPr/>
          </p:nvSpPr>
          <p:spPr>
            <a:xfrm flipH="false" flipV="false" rot="0">
              <a:off x="0" y="0"/>
              <a:ext cx="2335022" cy="2335022"/>
            </a:xfrm>
            <a:custGeom>
              <a:avLst/>
              <a:gdLst/>
              <a:ahLst/>
              <a:cxnLst/>
              <a:rect r="r" b="b" t="t" l="l"/>
              <a:pathLst>
                <a:path h="2335022" w="2335022">
                  <a:moveTo>
                    <a:pt x="0" y="0"/>
                  </a:moveTo>
                  <a:lnTo>
                    <a:pt x="2335022" y="0"/>
                  </a:lnTo>
                  <a:lnTo>
                    <a:pt x="2335022" y="2335022"/>
                  </a:lnTo>
                  <a:lnTo>
                    <a:pt x="0" y="2335022"/>
                  </a:lnTo>
                  <a:lnTo>
                    <a:pt x="0" y="0"/>
                  </a:lnTo>
                  <a:close/>
                </a:path>
              </a:pathLst>
            </a:custGeom>
            <a:blipFill>
              <a:blip r:embed="rId5"/>
              <a:stretch>
                <a:fillRect l="0" t="0" r="0" b="0"/>
              </a:stretch>
            </a:blipFill>
          </p:spPr>
        </p:sp>
      </p:grpSp>
      <p:sp>
        <p:nvSpPr>
          <p:cNvPr name="TextBox 14" id="14"/>
          <p:cNvSpPr txBox="true"/>
          <p:nvPr/>
        </p:nvSpPr>
        <p:spPr>
          <a:xfrm rot="0">
            <a:off x="5037684" y="4150667"/>
            <a:ext cx="3435400"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Supply Chain Management</a:t>
            </a:r>
          </a:p>
        </p:txBody>
      </p:sp>
      <p:sp>
        <p:nvSpPr>
          <p:cNvPr name="TextBox 15" id="15"/>
          <p:cNvSpPr txBox="true"/>
          <p:nvPr/>
        </p:nvSpPr>
        <p:spPr>
          <a:xfrm rot="0">
            <a:off x="5037684" y="4538514"/>
            <a:ext cx="3980409" cy="1032867"/>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Provides end-to-end product tracking for transparency, reducing counterfeits and verifying authenticity.</a:t>
            </a:r>
          </a:p>
        </p:txBody>
      </p:sp>
      <p:grpSp>
        <p:nvGrpSpPr>
          <p:cNvPr name="Group 16" id="16"/>
          <p:cNvGrpSpPr>
            <a:grpSpLocks noChangeAspect="true"/>
          </p:cNvGrpSpPr>
          <p:nvPr/>
        </p:nvGrpSpPr>
        <p:grpSpPr>
          <a:xfrm rot="0">
            <a:off x="9269760" y="2166789"/>
            <a:ext cx="1751260" cy="1751260"/>
            <a:chOff x="0" y="0"/>
            <a:chExt cx="2335013" cy="2335013"/>
          </a:xfrm>
        </p:grpSpPr>
        <p:sp>
          <p:nvSpPr>
            <p:cNvPr name="Freeform 17" id="17" descr="preencoded.png"/>
            <p:cNvSpPr/>
            <p:nvPr/>
          </p:nvSpPr>
          <p:spPr>
            <a:xfrm flipH="false" flipV="false" rot="0">
              <a:off x="0" y="0"/>
              <a:ext cx="2335022" cy="2335022"/>
            </a:xfrm>
            <a:custGeom>
              <a:avLst/>
              <a:gdLst/>
              <a:ahLst/>
              <a:cxnLst/>
              <a:rect r="r" b="b" t="t" l="l"/>
              <a:pathLst>
                <a:path h="2335022" w="2335022">
                  <a:moveTo>
                    <a:pt x="0" y="0"/>
                  </a:moveTo>
                  <a:lnTo>
                    <a:pt x="2335022" y="0"/>
                  </a:lnTo>
                  <a:lnTo>
                    <a:pt x="2335022" y="2335022"/>
                  </a:lnTo>
                  <a:lnTo>
                    <a:pt x="0" y="2335022"/>
                  </a:lnTo>
                  <a:lnTo>
                    <a:pt x="0" y="0"/>
                  </a:lnTo>
                  <a:close/>
                </a:path>
              </a:pathLst>
            </a:custGeom>
            <a:blipFill>
              <a:blip r:embed="rId6"/>
              <a:stretch>
                <a:fillRect l="0" t="0" r="0" b="0"/>
              </a:stretch>
            </a:blipFill>
          </p:spPr>
        </p:sp>
      </p:grpSp>
      <p:sp>
        <p:nvSpPr>
          <p:cNvPr name="TextBox 18" id="18"/>
          <p:cNvSpPr txBox="true"/>
          <p:nvPr/>
        </p:nvSpPr>
        <p:spPr>
          <a:xfrm rot="0">
            <a:off x="9269760" y="4150667"/>
            <a:ext cx="2517576"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Healthcare Systems</a:t>
            </a:r>
          </a:p>
        </p:txBody>
      </p:sp>
      <p:sp>
        <p:nvSpPr>
          <p:cNvPr name="TextBox 19" id="19"/>
          <p:cNvSpPr txBox="true"/>
          <p:nvPr/>
        </p:nvSpPr>
        <p:spPr>
          <a:xfrm rot="0">
            <a:off x="9269760" y="4538514"/>
            <a:ext cx="3980409" cy="1032867"/>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Enables secure and private sharing of patient records across providers, ensuring critical information access.</a:t>
            </a:r>
          </a:p>
        </p:txBody>
      </p:sp>
      <p:grpSp>
        <p:nvGrpSpPr>
          <p:cNvPr name="Group 20" id="20"/>
          <p:cNvGrpSpPr>
            <a:grpSpLocks noChangeAspect="true"/>
          </p:cNvGrpSpPr>
          <p:nvPr/>
        </p:nvGrpSpPr>
        <p:grpSpPr>
          <a:xfrm rot="0">
            <a:off x="13501836" y="2166789"/>
            <a:ext cx="1751410" cy="1751410"/>
            <a:chOff x="0" y="0"/>
            <a:chExt cx="2335213" cy="2335213"/>
          </a:xfrm>
        </p:grpSpPr>
        <p:sp>
          <p:nvSpPr>
            <p:cNvPr name="Freeform 21" id="21" descr="preencoded.png"/>
            <p:cNvSpPr/>
            <p:nvPr/>
          </p:nvSpPr>
          <p:spPr>
            <a:xfrm flipH="false" flipV="false" rot="0">
              <a:off x="0" y="0"/>
              <a:ext cx="2335276" cy="2335276"/>
            </a:xfrm>
            <a:custGeom>
              <a:avLst/>
              <a:gdLst/>
              <a:ahLst/>
              <a:cxnLst/>
              <a:rect r="r" b="b" t="t" l="l"/>
              <a:pathLst>
                <a:path h="2335276" w="2335276">
                  <a:moveTo>
                    <a:pt x="0" y="0"/>
                  </a:moveTo>
                  <a:lnTo>
                    <a:pt x="2335276" y="0"/>
                  </a:lnTo>
                  <a:lnTo>
                    <a:pt x="2335276" y="2335276"/>
                  </a:lnTo>
                  <a:lnTo>
                    <a:pt x="0" y="2335276"/>
                  </a:lnTo>
                  <a:lnTo>
                    <a:pt x="0" y="0"/>
                  </a:lnTo>
                  <a:close/>
                </a:path>
              </a:pathLst>
            </a:custGeom>
            <a:blipFill>
              <a:blip r:embed="rId7"/>
              <a:stretch>
                <a:fillRect l="0" t="0" r="2" b="2"/>
              </a:stretch>
            </a:blipFill>
          </p:spPr>
        </p:sp>
      </p:grpSp>
      <p:sp>
        <p:nvSpPr>
          <p:cNvPr name="TextBox 22" id="22"/>
          <p:cNvSpPr txBox="true"/>
          <p:nvPr/>
        </p:nvSpPr>
        <p:spPr>
          <a:xfrm rot="0">
            <a:off x="13501836" y="4150816"/>
            <a:ext cx="2517576"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Digital Marketing</a:t>
            </a:r>
          </a:p>
        </p:txBody>
      </p:sp>
      <p:sp>
        <p:nvSpPr>
          <p:cNvPr name="TextBox 23" id="23"/>
          <p:cNvSpPr txBox="true"/>
          <p:nvPr/>
        </p:nvSpPr>
        <p:spPr>
          <a:xfrm rot="0">
            <a:off x="13501836" y="4538663"/>
            <a:ext cx="3980558" cy="1032867"/>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Reduces ad fraud, transparently tracks performance, and verifies engagement for improved ROI.</a:t>
            </a:r>
          </a:p>
        </p:txBody>
      </p:sp>
      <p:grpSp>
        <p:nvGrpSpPr>
          <p:cNvPr name="Group 24" id="24"/>
          <p:cNvGrpSpPr>
            <a:grpSpLocks noChangeAspect="true"/>
          </p:cNvGrpSpPr>
          <p:nvPr/>
        </p:nvGrpSpPr>
        <p:grpSpPr>
          <a:xfrm rot="0">
            <a:off x="805606" y="6296174"/>
            <a:ext cx="1751260" cy="1751260"/>
            <a:chOff x="0" y="0"/>
            <a:chExt cx="2335013" cy="2335013"/>
          </a:xfrm>
        </p:grpSpPr>
        <p:sp>
          <p:nvSpPr>
            <p:cNvPr name="Freeform 25" id="25" descr="preencoded.png"/>
            <p:cNvSpPr/>
            <p:nvPr/>
          </p:nvSpPr>
          <p:spPr>
            <a:xfrm flipH="false" flipV="false" rot="0">
              <a:off x="0" y="0"/>
              <a:ext cx="2335022" cy="2335022"/>
            </a:xfrm>
            <a:custGeom>
              <a:avLst/>
              <a:gdLst/>
              <a:ahLst/>
              <a:cxnLst/>
              <a:rect r="r" b="b" t="t" l="l"/>
              <a:pathLst>
                <a:path h="2335022" w="2335022">
                  <a:moveTo>
                    <a:pt x="0" y="0"/>
                  </a:moveTo>
                  <a:lnTo>
                    <a:pt x="2335022" y="0"/>
                  </a:lnTo>
                  <a:lnTo>
                    <a:pt x="2335022" y="2335022"/>
                  </a:lnTo>
                  <a:lnTo>
                    <a:pt x="0" y="2335022"/>
                  </a:lnTo>
                  <a:lnTo>
                    <a:pt x="0" y="0"/>
                  </a:lnTo>
                  <a:close/>
                </a:path>
              </a:pathLst>
            </a:custGeom>
            <a:blipFill>
              <a:blip r:embed="rId8"/>
              <a:stretch>
                <a:fillRect l="0" t="0" r="0" b="0"/>
              </a:stretch>
            </a:blipFill>
          </p:spPr>
        </p:sp>
      </p:grpSp>
      <p:sp>
        <p:nvSpPr>
          <p:cNvPr name="TextBox 26" id="26"/>
          <p:cNvSpPr txBox="true"/>
          <p:nvPr/>
        </p:nvSpPr>
        <p:spPr>
          <a:xfrm rot="0">
            <a:off x="805606" y="8280052"/>
            <a:ext cx="2517576"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Real Estate</a:t>
            </a:r>
          </a:p>
        </p:txBody>
      </p:sp>
      <p:sp>
        <p:nvSpPr>
          <p:cNvPr name="TextBox 27" id="27"/>
          <p:cNvSpPr txBox="true"/>
          <p:nvPr/>
        </p:nvSpPr>
        <p:spPr>
          <a:xfrm rot="0">
            <a:off x="805606" y="8667899"/>
            <a:ext cx="3980409" cy="1032867"/>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Streamlines property transactions, ensures transparent title records, and automates transfers with smart contracts.</a:t>
            </a:r>
          </a:p>
        </p:txBody>
      </p:sp>
      <p:grpSp>
        <p:nvGrpSpPr>
          <p:cNvPr name="Group 28" id="28"/>
          <p:cNvGrpSpPr>
            <a:grpSpLocks noChangeAspect="true"/>
          </p:cNvGrpSpPr>
          <p:nvPr/>
        </p:nvGrpSpPr>
        <p:grpSpPr>
          <a:xfrm rot="0">
            <a:off x="5037684" y="6296174"/>
            <a:ext cx="1751260" cy="1751260"/>
            <a:chOff x="0" y="0"/>
            <a:chExt cx="2335013" cy="2335013"/>
          </a:xfrm>
        </p:grpSpPr>
        <p:sp>
          <p:nvSpPr>
            <p:cNvPr name="Freeform 29" id="29" descr="preencoded.png"/>
            <p:cNvSpPr/>
            <p:nvPr/>
          </p:nvSpPr>
          <p:spPr>
            <a:xfrm flipH="false" flipV="false" rot="0">
              <a:off x="0" y="0"/>
              <a:ext cx="2335022" cy="2335022"/>
            </a:xfrm>
            <a:custGeom>
              <a:avLst/>
              <a:gdLst/>
              <a:ahLst/>
              <a:cxnLst/>
              <a:rect r="r" b="b" t="t" l="l"/>
              <a:pathLst>
                <a:path h="2335022" w="2335022">
                  <a:moveTo>
                    <a:pt x="0" y="0"/>
                  </a:moveTo>
                  <a:lnTo>
                    <a:pt x="2335022" y="0"/>
                  </a:lnTo>
                  <a:lnTo>
                    <a:pt x="2335022" y="2335022"/>
                  </a:lnTo>
                  <a:lnTo>
                    <a:pt x="0" y="2335022"/>
                  </a:lnTo>
                  <a:lnTo>
                    <a:pt x="0" y="0"/>
                  </a:lnTo>
                  <a:close/>
                </a:path>
              </a:pathLst>
            </a:custGeom>
            <a:blipFill>
              <a:blip r:embed="rId9"/>
              <a:stretch>
                <a:fillRect l="0" t="0" r="0" b="0"/>
              </a:stretch>
            </a:blipFill>
          </p:spPr>
        </p:sp>
      </p:grpSp>
      <p:sp>
        <p:nvSpPr>
          <p:cNvPr name="TextBox 30" id="30"/>
          <p:cNvSpPr txBox="true"/>
          <p:nvPr/>
        </p:nvSpPr>
        <p:spPr>
          <a:xfrm rot="0">
            <a:off x="5037684" y="8280052"/>
            <a:ext cx="2517576" cy="333821"/>
          </a:xfrm>
          <a:prstGeom prst="rect">
            <a:avLst/>
          </a:prstGeom>
        </p:spPr>
        <p:txBody>
          <a:bodyPr anchor="t" rtlCol="false" tIns="0" lIns="0" bIns="0" rIns="0">
            <a:spAutoFit/>
          </a:bodyPr>
          <a:lstStyle/>
          <a:p>
            <a:pPr algn="l">
              <a:lnSpc>
                <a:spcPts val="2437"/>
              </a:lnSpc>
            </a:pPr>
            <a:r>
              <a:rPr lang="en-US" sz="1937" b="true">
                <a:solidFill>
                  <a:srgbClr val="4B4A4A"/>
                </a:solidFill>
                <a:latin typeface="Noto Serif Bold"/>
                <a:ea typeface="Noto Serif Bold"/>
                <a:cs typeface="Noto Serif Bold"/>
                <a:sym typeface="Noto Serif Bold"/>
              </a:rPr>
              <a:t>Voting Systems</a:t>
            </a:r>
          </a:p>
        </p:txBody>
      </p:sp>
      <p:sp>
        <p:nvSpPr>
          <p:cNvPr name="TextBox 31" id="31"/>
          <p:cNvSpPr txBox="true"/>
          <p:nvPr/>
        </p:nvSpPr>
        <p:spPr>
          <a:xfrm rot="0">
            <a:off x="5037684" y="8667899"/>
            <a:ext cx="3980409" cy="1032867"/>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Offers tamper-proof, transparent electronic voting, ensuring security and voter anonymity.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699641" y="476399"/>
            <a:ext cx="6689675" cy="556171"/>
          </a:xfrm>
          <a:prstGeom prst="rect">
            <a:avLst/>
          </a:prstGeom>
        </p:spPr>
        <p:txBody>
          <a:bodyPr anchor="t" rtlCol="false" tIns="0" lIns="0" bIns="0" rIns="0">
            <a:spAutoFit/>
          </a:bodyPr>
          <a:lstStyle/>
          <a:p>
            <a:pPr algn="l">
              <a:lnSpc>
                <a:spcPts val="4250"/>
              </a:lnSpc>
            </a:pPr>
            <a:r>
              <a:rPr lang="en-US" sz="3437" b="true">
                <a:solidFill>
                  <a:srgbClr val="006747"/>
                </a:solidFill>
                <a:latin typeface="Noto Serif Bold"/>
                <a:ea typeface="Noto Serif Bold"/>
                <a:cs typeface="Noto Serif Bold"/>
                <a:sym typeface="Noto Serif Bold"/>
              </a:rPr>
              <a:t>Types of Blockchain Networks</a:t>
            </a:r>
          </a:p>
        </p:txBody>
      </p:sp>
      <p:sp>
        <p:nvSpPr>
          <p:cNvPr name="TextBox 7" id="7"/>
          <p:cNvSpPr txBox="true"/>
          <p:nvPr/>
        </p:nvSpPr>
        <p:spPr>
          <a:xfrm rot="0">
            <a:off x="699641" y="1315641"/>
            <a:ext cx="16888718" cy="346472"/>
          </a:xfrm>
          <a:prstGeom prst="rect">
            <a:avLst/>
          </a:prstGeom>
        </p:spPr>
        <p:txBody>
          <a:bodyPr anchor="t" rtlCol="false" tIns="0" lIns="0" bIns="0" rIns="0">
            <a:spAutoFit/>
          </a:bodyPr>
          <a:lstStyle/>
          <a:p>
            <a:pPr algn="l">
              <a:lnSpc>
                <a:spcPts val="2187"/>
              </a:lnSpc>
            </a:pPr>
            <a:r>
              <a:rPr lang="en-US" sz="1375">
                <a:solidFill>
                  <a:srgbClr val="4B4A4A"/>
                </a:solidFill>
                <a:latin typeface="Arimo"/>
                <a:ea typeface="Arimo"/>
                <a:cs typeface="Arimo"/>
                <a:sym typeface="Arimo"/>
              </a:rPr>
              <a:t>Different blockchain architectures serve distinct purposes, each offering unique advantages for specific use cases and organizational requirements.</a:t>
            </a:r>
          </a:p>
        </p:txBody>
      </p:sp>
      <p:grpSp>
        <p:nvGrpSpPr>
          <p:cNvPr name="Group 8" id="8"/>
          <p:cNvGrpSpPr>
            <a:grpSpLocks noChangeAspect="true"/>
          </p:cNvGrpSpPr>
          <p:nvPr/>
        </p:nvGrpSpPr>
        <p:grpSpPr>
          <a:xfrm rot="0">
            <a:off x="6421041" y="1858864"/>
            <a:ext cx="5445770" cy="5108079"/>
            <a:chOff x="0" y="0"/>
            <a:chExt cx="7261027" cy="6810772"/>
          </a:xfrm>
        </p:grpSpPr>
        <p:sp>
          <p:nvSpPr>
            <p:cNvPr name="Freeform 9" id="9" descr="preencoded.png"/>
            <p:cNvSpPr/>
            <p:nvPr/>
          </p:nvSpPr>
          <p:spPr>
            <a:xfrm flipH="false" flipV="false" rot="0">
              <a:off x="0" y="0"/>
              <a:ext cx="7260971" cy="6810756"/>
            </a:xfrm>
            <a:custGeom>
              <a:avLst/>
              <a:gdLst/>
              <a:ahLst/>
              <a:cxnLst/>
              <a:rect r="r" b="b" t="t" l="l"/>
              <a:pathLst>
                <a:path h="6810756" w="7260971">
                  <a:moveTo>
                    <a:pt x="0" y="0"/>
                  </a:moveTo>
                  <a:lnTo>
                    <a:pt x="7260971" y="0"/>
                  </a:lnTo>
                  <a:lnTo>
                    <a:pt x="7260971" y="6810756"/>
                  </a:lnTo>
                  <a:lnTo>
                    <a:pt x="0" y="6810756"/>
                  </a:lnTo>
                  <a:lnTo>
                    <a:pt x="0" y="0"/>
                  </a:lnTo>
                  <a:close/>
                </a:path>
              </a:pathLst>
            </a:custGeom>
            <a:blipFill>
              <a:blip r:embed="rId4"/>
              <a:stretch>
                <a:fillRect l="-49" t="0" r="-50" b="0"/>
              </a:stretch>
            </a:blipFill>
          </p:spPr>
        </p:sp>
      </p:grpSp>
      <p:sp>
        <p:nvSpPr>
          <p:cNvPr name="TextBox 10" id="10"/>
          <p:cNvSpPr txBox="true"/>
          <p:nvPr/>
        </p:nvSpPr>
        <p:spPr>
          <a:xfrm rot="0">
            <a:off x="6693355" y="5559230"/>
            <a:ext cx="1633714" cy="213739"/>
          </a:xfrm>
          <a:prstGeom prst="rect">
            <a:avLst/>
          </a:prstGeom>
        </p:spPr>
        <p:txBody>
          <a:bodyPr anchor="t" rtlCol="false" tIns="0" lIns="0" bIns="0" rIns="0">
            <a:spAutoFit/>
          </a:bodyPr>
          <a:lstStyle/>
          <a:p>
            <a:pPr algn="ctr">
              <a:lnSpc>
                <a:spcPts val="2812"/>
              </a:lnSpc>
            </a:pPr>
            <a:r>
              <a:rPr lang="en-US" sz="2249" b="true">
                <a:solidFill>
                  <a:srgbClr val="FFFFFF"/>
                </a:solidFill>
                <a:latin typeface="Noto Serif Bold"/>
                <a:ea typeface="Noto Serif Bold"/>
                <a:cs typeface="Noto Serif Bold"/>
                <a:sym typeface="Noto Serif Bold"/>
              </a:rPr>
              <a:t>Public</a:t>
            </a:r>
          </a:p>
        </p:txBody>
      </p:sp>
      <p:sp>
        <p:nvSpPr>
          <p:cNvPr name="TextBox 11" id="11"/>
          <p:cNvSpPr txBox="true"/>
          <p:nvPr/>
        </p:nvSpPr>
        <p:spPr>
          <a:xfrm rot="0">
            <a:off x="9960782" y="5559230"/>
            <a:ext cx="1633714" cy="213739"/>
          </a:xfrm>
          <a:prstGeom prst="rect">
            <a:avLst/>
          </a:prstGeom>
        </p:spPr>
        <p:txBody>
          <a:bodyPr anchor="t" rtlCol="false" tIns="0" lIns="0" bIns="0" rIns="0">
            <a:spAutoFit/>
          </a:bodyPr>
          <a:lstStyle/>
          <a:p>
            <a:pPr algn="ctr">
              <a:lnSpc>
                <a:spcPts val="2812"/>
              </a:lnSpc>
            </a:pPr>
            <a:r>
              <a:rPr lang="en-US" sz="2249" b="true">
                <a:solidFill>
                  <a:srgbClr val="FFFFFF"/>
                </a:solidFill>
                <a:latin typeface="Noto Serif Bold"/>
                <a:ea typeface="Noto Serif Bold"/>
                <a:cs typeface="Noto Serif Bold"/>
                <a:sym typeface="Noto Serif Bold"/>
              </a:rPr>
              <a:t>Private</a:t>
            </a:r>
          </a:p>
        </p:txBody>
      </p:sp>
      <p:sp>
        <p:nvSpPr>
          <p:cNvPr name="TextBox 12" id="12"/>
          <p:cNvSpPr txBox="true"/>
          <p:nvPr/>
        </p:nvSpPr>
        <p:spPr>
          <a:xfrm rot="0">
            <a:off x="8836242" y="5280922"/>
            <a:ext cx="615365" cy="417952"/>
          </a:xfrm>
          <a:prstGeom prst="rect">
            <a:avLst/>
          </a:prstGeom>
        </p:spPr>
        <p:txBody>
          <a:bodyPr anchor="t" rtlCol="false" tIns="0" lIns="0" bIns="0" rIns="0">
            <a:spAutoFit/>
          </a:bodyPr>
          <a:lstStyle/>
          <a:p>
            <a:pPr algn="ctr">
              <a:lnSpc>
                <a:spcPts val="2812"/>
              </a:lnSpc>
            </a:pPr>
            <a:r>
              <a:rPr lang="en-US" sz="2249" b="true">
                <a:solidFill>
                  <a:srgbClr val="FFFFFF"/>
                </a:solidFill>
                <a:latin typeface="Noto Serif Bold"/>
                <a:ea typeface="Noto Serif Bold"/>
                <a:cs typeface="Noto Serif Bold"/>
                <a:sym typeface="Noto Serif Bold"/>
              </a:rPr>
              <a:t>Consortium</a:t>
            </a:r>
          </a:p>
        </p:txBody>
      </p:sp>
      <p:grpSp>
        <p:nvGrpSpPr>
          <p:cNvPr name="Group 13" id="13"/>
          <p:cNvGrpSpPr/>
          <p:nvPr/>
        </p:nvGrpSpPr>
        <p:grpSpPr>
          <a:xfrm rot="0">
            <a:off x="690116" y="7154167"/>
            <a:ext cx="5531941" cy="2656284"/>
            <a:chOff x="0" y="0"/>
            <a:chExt cx="7375922" cy="3541712"/>
          </a:xfrm>
        </p:grpSpPr>
        <p:sp>
          <p:nvSpPr>
            <p:cNvPr name="Freeform 14" id="14"/>
            <p:cNvSpPr/>
            <p:nvPr/>
          </p:nvSpPr>
          <p:spPr>
            <a:xfrm flipH="false" flipV="false" rot="0">
              <a:off x="12700" y="12700"/>
              <a:ext cx="7350506" cy="3516376"/>
            </a:xfrm>
            <a:custGeom>
              <a:avLst/>
              <a:gdLst/>
              <a:ahLst/>
              <a:cxnLst/>
              <a:rect r="r" b="b" t="t" l="l"/>
              <a:pathLst>
                <a:path h="3516376" w="7350506">
                  <a:moveTo>
                    <a:pt x="0" y="209931"/>
                  </a:moveTo>
                  <a:cubicBezTo>
                    <a:pt x="0" y="93980"/>
                    <a:pt x="94361" y="0"/>
                    <a:pt x="210693" y="0"/>
                  </a:cubicBezTo>
                  <a:lnTo>
                    <a:pt x="7139813" y="0"/>
                  </a:lnTo>
                  <a:cubicBezTo>
                    <a:pt x="7256145" y="0"/>
                    <a:pt x="7350506" y="93980"/>
                    <a:pt x="7350506" y="209931"/>
                  </a:cubicBezTo>
                  <a:lnTo>
                    <a:pt x="7350506" y="3306445"/>
                  </a:lnTo>
                  <a:cubicBezTo>
                    <a:pt x="7350506" y="3422396"/>
                    <a:pt x="7256145" y="3516376"/>
                    <a:pt x="7139813" y="3516376"/>
                  </a:cubicBezTo>
                  <a:lnTo>
                    <a:pt x="210693" y="3516376"/>
                  </a:lnTo>
                  <a:cubicBezTo>
                    <a:pt x="94361" y="3516249"/>
                    <a:pt x="0" y="3422269"/>
                    <a:pt x="0" y="3306445"/>
                  </a:cubicBezTo>
                  <a:close/>
                </a:path>
              </a:pathLst>
            </a:custGeom>
            <a:solidFill>
              <a:srgbClr val="E5F9F2">
                <a:alpha val="90196"/>
              </a:srgbClr>
            </a:solidFill>
          </p:spPr>
        </p:sp>
        <p:sp>
          <p:nvSpPr>
            <p:cNvPr name="Freeform 15" id="15"/>
            <p:cNvSpPr/>
            <p:nvPr/>
          </p:nvSpPr>
          <p:spPr>
            <a:xfrm flipH="false" flipV="false" rot="0">
              <a:off x="0" y="0"/>
              <a:ext cx="7375906" cy="3541776"/>
            </a:xfrm>
            <a:custGeom>
              <a:avLst/>
              <a:gdLst/>
              <a:ahLst/>
              <a:cxnLst/>
              <a:rect r="r" b="b" t="t" l="l"/>
              <a:pathLst>
                <a:path h="3541776" w="7375906">
                  <a:moveTo>
                    <a:pt x="0" y="222631"/>
                  </a:moveTo>
                  <a:cubicBezTo>
                    <a:pt x="0" y="99568"/>
                    <a:pt x="100076" y="0"/>
                    <a:pt x="223393" y="0"/>
                  </a:cubicBezTo>
                  <a:lnTo>
                    <a:pt x="7152513" y="0"/>
                  </a:lnTo>
                  <a:lnTo>
                    <a:pt x="7152513" y="12700"/>
                  </a:lnTo>
                  <a:lnTo>
                    <a:pt x="7152513" y="0"/>
                  </a:lnTo>
                  <a:cubicBezTo>
                    <a:pt x="7275830" y="0"/>
                    <a:pt x="7375906" y="99568"/>
                    <a:pt x="7375906" y="222631"/>
                  </a:cubicBezTo>
                  <a:lnTo>
                    <a:pt x="7363206" y="222631"/>
                  </a:lnTo>
                  <a:lnTo>
                    <a:pt x="7375906" y="222631"/>
                  </a:lnTo>
                  <a:lnTo>
                    <a:pt x="7375906" y="3319145"/>
                  </a:lnTo>
                  <a:lnTo>
                    <a:pt x="7363206" y="3319145"/>
                  </a:lnTo>
                  <a:lnTo>
                    <a:pt x="7375906" y="3319145"/>
                  </a:lnTo>
                  <a:cubicBezTo>
                    <a:pt x="7375906" y="3442081"/>
                    <a:pt x="7275830" y="3541776"/>
                    <a:pt x="7152513" y="3541776"/>
                  </a:cubicBezTo>
                  <a:lnTo>
                    <a:pt x="7152513" y="3529076"/>
                  </a:lnTo>
                  <a:lnTo>
                    <a:pt x="7152513" y="3541776"/>
                  </a:lnTo>
                  <a:lnTo>
                    <a:pt x="223393" y="3541776"/>
                  </a:lnTo>
                  <a:lnTo>
                    <a:pt x="223393" y="3529076"/>
                  </a:lnTo>
                  <a:lnTo>
                    <a:pt x="223393" y="3541776"/>
                  </a:lnTo>
                  <a:cubicBezTo>
                    <a:pt x="100076" y="3541649"/>
                    <a:pt x="0" y="3442081"/>
                    <a:pt x="0" y="3319145"/>
                  </a:cubicBezTo>
                  <a:lnTo>
                    <a:pt x="0" y="222631"/>
                  </a:lnTo>
                  <a:lnTo>
                    <a:pt x="12700" y="222631"/>
                  </a:lnTo>
                  <a:lnTo>
                    <a:pt x="0" y="222631"/>
                  </a:lnTo>
                  <a:moveTo>
                    <a:pt x="25400" y="222631"/>
                  </a:moveTo>
                  <a:lnTo>
                    <a:pt x="25400" y="3319145"/>
                  </a:lnTo>
                  <a:lnTo>
                    <a:pt x="12700" y="3319145"/>
                  </a:lnTo>
                  <a:lnTo>
                    <a:pt x="25400" y="3319145"/>
                  </a:lnTo>
                  <a:cubicBezTo>
                    <a:pt x="25400" y="3427984"/>
                    <a:pt x="114046" y="3516376"/>
                    <a:pt x="223393" y="3516376"/>
                  </a:cubicBezTo>
                  <a:lnTo>
                    <a:pt x="7152513" y="3516376"/>
                  </a:lnTo>
                  <a:cubicBezTo>
                    <a:pt x="7261860" y="3516376"/>
                    <a:pt x="7350506" y="3427984"/>
                    <a:pt x="7350506" y="3319145"/>
                  </a:cubicBezTo>
                  <a:lnTo>
                    <a:pt x="7350506" y="222631"/>
                  </a:lnTo>
                  <a:cubicBezTo>
                    <a:pt x="7350506" y="113792"/>
                    <a:pt x="7261860" y="25400"/>
                    <a:pt x="7152513" y="25400"/>
                  </a:cubicBezTo>
                  <a:lnTo>
                    <a:pt x="223393" y="25400"/>
                  </a:lnTo>
                  <a:lnTo>
                    <a:pt x="223393" y="12700"/>
                  </a:lnTo>
                  <a:lnTo>
                    <a:pt x="223393" y="25400"/>
                  </a:lnTo>
                  <a:cubicBezTo>
                    <a:pt x="114046" y="25400"/>
                    <a:pt x="25400" y="113792"/>
                    <a:pt x="25400" y="222631"/>
                  </a:cubicBezTo>
                  <a:close/>
                </a:path>
              </a:pathLst>
            </a:custGeom>
            <a:solidFill>
              <a:srgbClr val="B7D5CA"/>
            </a:solidFill>
          </p:spPr>
        </p:sp>
      </p:grpSp>
      <p:grpSp>
        <p:nvGrpSpPr>
          <p:cNvPr name="Group 16" id="16"/>
          <p:cNvGrpSpPr/>
          <p:nvPr/>
        </p:nvGrpSpPr>
        <p:grpSpPr>
          <a:xfrm rot="0">
            <a:off x="718691" y="7182742"/>
            <a:ext cx="5474791" cy="524767"/>
            <a:chOff x="0" y="0"/>
            <a:chExt cx="7299722" cy="699690"/>
          </a:xfrm>
        </p:grpSpPr>
        <p:sp>
          <p:nvSpPr>
            <p:cNvPr name="Freeform 17" id="17"/>
            <p:cNvSpPr/>
            <p:nvPr/>
          </p:nvSpPr>
          <p:spPr>
            <a:xfrm flipH="false" flipV="false" rot="0">
              <a:off x="0" y="0"/>
              <a:ext cx="7299706" cy="699643"/>
            </a:xfrm>
            <a:custGeom>
              <a:avLst/>
              <a:gdLst/>
              <a:ahLst/>
              <a:cxnLst/>
              <a:rect r="r" b="b" t="t" l="l"/>
              <a:pathLst>
                <a:path h="699643" w="7299706">
                  <a:moveTo>
                    <a:pt x="0" y="179451"/>
                  </a:moveTo>
                  <a:cubicBezTo>
                    <a:pt x="0" y="80391"/>
                    <a:pt x="80391" y="0"/>
                    <a:pt x="179451" y="0"/>
                  </a:cubicBezTo>
                  <a:lnTo>
                    <a:pt x="7120255" y="0"/>
                  </a:lnTo>
                  <a:cubicBezTo>
                    <a:pt x="7219315" y="0"/>
                    <a:pt x="7299706" y="80391"/>
                    <a:pt x="7299706" y="179451"/>
                  </a:cubicBezTo>
                  <a:lnTo>
                    <a:pt x="7299706" y="520192"/>
                  </a:lnTo>
                  <a:cubicBezTo>
                    <a:pt x="7299706" y="619252"/>
                    <a:pt x="7219315" y="699643"/>
                    <a:pt x="7120255" y="699643"/>
                  </a:cubicBezTo>
                  <a:lnTo>
                    <a:pt x="179451" y="699643"/>
                  </a:lnTo>
                  <a:cubicBezTo>
                    <a:pt x="80391" y="699643"/>
                    <a:pt x="0" y="619379"/>
                    <a:pt x="0" y="520192"/>
                  </a:cubicBezTo>
                  <a:close/>
                </a:path>
              </a:pathLst>
            </a:custGeom>
            <a:solidFill>
              <a:srgbClr val="D1EFE4"/>
            </a:solidFill>
          </p:spPr>
        </p:sp>
      </p:grpSp>
      <p:sp>
        <p:nvSpPr>
          <p:cNvPr name="Freeform 18" id="18" descr="preencoded.png"/>
          <p:cNvSpPr/>
          <p:nvPr/>
        </p:nvSpPr>
        <p:spPr>
          <a:xfrm flipH="false" flipV="false" rot="0">
            <a:off x="3324820" y="7309097"/>
            <a:ext cx="262384" cy="262384"/>
          </a:xfrm>
          <a:custGeom>
            <a:avLst/>
            <a:gdLst/>
            <a:ahLst/>
            <a:cxnLst/>
            <a:rect r="r" b="b" t="t" l="l"/>
            <a:pathLst>
              <a:path h="262384" w="262384">
                <a:moveTo>
                  <a:pt x="0" y="0"/>
                </a:moveTo>
                <a:lnTo>
                  <a:pt x="262384" y="0"/>
                </a:lnTo>
                <a:lnTo>
                  <a:pt x="262384" y="262384"/>
                </a:lnTo>
                <a:lnTo>
                  <a:pt x="0" y="262384"/>
                </a:lnTo>
                <a:lnTo>
                  <a:pt x="0" y="0"/>
                </a:lnTo>
                <a:close/>
              </a:path>
            </a:pathLst>
          </a:custGeom>
          <a:blipFill>
            <a:blip r:embed="rId5">
              <a:extLst>
                <a:ext uri="{96DAC541-7B7A-43D3-8B79-37D633B846F1}">
                  <asvg:svgBlip xmlns:asvg="http://schemas.microsoft.com/office/drawing/2016/SVG/main" r:embed="rId6"/>
                </a:ext>
              </a:extLst>
            </a:blip>
            <a:stretch>
              <a:fillRect l="0" t="-1785" r="0" b="-1785"/>
            </a:stretch>
          </a:blipFill>
        </p:spPr>
      </p:sp>
      <p:sp>
        <p:nvSpPr>
          <p:cNvPr name="TextBox 19" id="19"/>
          <p:cNvSpPr txBox="true"/>
          <p:nvPr/>
        </p:nvSpPr>
        <p:spPr>
          <a:xfrm rot="0">
            <a:off x="893564" y="7872859"/>
            <a:ext cx="2186731" cy="282774"/>
          </a:xfrm>
          <a:prstGeom prst="rect">
            <a:avLst/>
          </a:prstGeom>
        </p:spPr>
        <p:txBody>
          <a:bodyPr anchor="t" rtlCol="false" tIns="0" lIns="0" bIns="0" rIns="0">
            <a:spAutoFit/>
          </a:bodyPr>
          <a:lstStyle/>
          <a:p>
            <a:pPr algn="l">
              <a:lnSpc>
                <a:spcPts val="2124"/>
              </a:lnSpc>
            </a:pPr>
            <a:r>
              <a:rPr lang="en-US" sz="1687" b="true">
                <a:solidFill>
                  <a:srgbClr val="4B4A4A"/>
                </a:solidFill>
                <a:latin typeface="Noto Serif Bold"/>
                <a:ea typeface="Noto Serif Bold"/>
                <a:cs typeface="Noto Serif Bold"/>
                <a:sym typeface="Noto Serif Bold"/>
              </a:rPr>
              <a:t>Public Blockchain</a:t>
            </a:r>
          </a:p>
        </p:txBody>
      </p:sp>
      <p:sp>
        <p:nvSpPr>
          <p:cNvPr name="TextBox 20" id="20"/>
          <p:cNvSpPr txBox="true"/>
          <p:nvPr/>
        </p:nvSpPr>
        <p:spPr>
          <a:xfrm rot="0">
            <a:off x="893564" y="8193881"/>
            <a:ext cx="5125045" cy="346472"/>
          </a:xfrm>
          <a:prstGeom prst="rect">
            <a:avLst/>
          </a:prstGeom>
        </p:spPr>
        <p:txBody>
          <a:bodyPr anchor="t" rtlCol="false" tIns="0" lIns="0" bIns="0" rIns="0">
            <a:spAutoFit/>
          </a:bodyPr>
          <a:lstStyle/>
          <a:p>
            <a:pPr algn="l">
              <a:lnSpc>
                <a:spcPts val="2187"/>
              </a:lnSpc>
            </a:pPr>
            <a:r>
              <a:rPr lang="en-US" sz="1375" b="true">
                <a:solidFill>
                  <a:srgbClr val="4B4A4A"/>
                </a:solidFill>
                <a:latin typeface="Arimo Bold"/>
                <a:ea typeface="Arimo Bold"/>
                <a:cs typeface="Arimo Bold"/>
                <a:sym typeface="Arimo Bold"/>
              </a:rPr>
              <a:t>Open to Everyone</a:t>
            </a:r>
          </a:p>
        </p:txBody>
      </p:sp>
      <p:sp>
        <p:nvSpPr>
          <p:cNvPr name="TextBox 21" id="21"/>
          <p:cNvSpPr txBox="true"/>
          <p:nvPr/>
        </p:nvSpPr>
        <p:spPr>
          <a:xfrm rot="0">
            <a:off x="893564" y="8578603"/>
            <a:ext cx="5125045"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Decentralized &amp; transparent</a:t>
            </a:r>
          </a:p>
        </p:txBody>
      </p:sp>
      <p:sp>
        <p:nvSpPr>
          <p:cNvPr name="TextBox 22" id="22"/>
          <p:cNvSpPr txBox="true"/>
          <p:nvPr/>
        </p:nvSpPr>
        <p:spPr>
          <a:xfrm rot="0">
            <a:off x="893564" y="8919567"/>
            <a:ext cx="5125045"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Anyone can join, validate, view</a:t>
            </a:r>
          </a:p>
        </p:txBody>
      </p:sp>
      <p:sp>
        <p:nvSpPr>
          <p:cNvPr name="TextBox 23" id="23"/>
          <p:cNvSpPr txBox="true"/>
          <p:nvPr/>
        </p:nvSpPr>
        <p:spPr>
          <a:xfrm rot="0">
            <a:off x="893564" y="9260533"/>
            <a:ext cx="5125045"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Examples: Bitcoin, Ethereum</a:t>
            </a:r>
          </a:p>
        </p:txBody>
      </p:sp>
      <p:grpSp>
        <p:nvGrpSpPr>
          <p:cNvPr name="Group 24" id="24"/>
          <p:cNvGrpSpPr/>
          <p:nvPr/>
        </p:nvGrpSpPr>
        <p:grpSpPr>
          <a:xfrm rot="0">
            <a:off x="6377880" y="7154167"/>
            <a:ext cx="5532090" cy="2656284"/>
            <a:chOff x="0" y="0"/>
            <a:chExt cx="7376120" cy="3541712"/>
          </a:xfrm>
        </p:grpSpPr>
        <p:sp>
          <p:nvSpPr>
            <p:cNvPr name="Freeform 25" id="25"/>
            <p:cNvSpPr/>
            <p:nvPr/>
          </p:nvSpPr>
          <p:spPr>
            <a:xfrm flipH="false" flipV="false" rot="0">
              <a:off x="12700" y="12700"/>
              <a:ext cx="7350761" cy="3516376"/>
            </a:xfrm>
            <a:custGeom>
              <a:avLst/>
              <a:gdLst/>
              <a:ahLst/>
              <a:cxnLst/>
              <a:rect r="r" b="b" t="t" l="l"/>
              <a:pathLst>
                <a:path h="3516376" w="7350761">
                  <a:moveTo>
                    <a:pt x="0" y="209931"/>
                  </a:moveTo>
                  <a:cubicBezTo>
                    <a:pt x="0" y="93980"/>
                    <a:pt x="94361" y="0"/>
                    <a:pt x="210693" y="0"/>
                  </a:cubicBezTo>
                  <a:lnTo>
                    <a:pt x="7140067" y="0"/>
                  </a:lnTo>
                  <a:cubicBezTo>
                    <a:pt x="7256399" y="0"/>
                    <a:pt x="7350761" y="93980"/>
                    <a:pt x="7350761" y="209931"/>
                  </a:cubicBezTo>
                  <a:lnTo>
                    <a:pt x="7350761" y="3306445"/>
                  </a:lnTo>
                  <a:cubicBezTo>
                    <a:pt x="7350761" y="3422396"/>
                    <a:pt x="7256399" y="3516376"/>
                    <a:pt x="7140067" y="3516376"/>
                  </a:cubicBezTo>
                  <a:lnTo>
                    <a:pt x="210693" y="3516376"/>
                  </a:lnTo>
                  <a:cubicBezTo>
                    <a:pt x="94361" y="3516249"/>
                    <a:pt x="0" y="3422269"/>
                    <a:pt x="0" y="3306445"/>
                  </a:cubicBezTo>
                  <a:close/>
                </a:path>
              </a:pathLst>
            </a:custGeom>
            <a:solidFill>
              <a:srgbClr val="E5F9F2">
                <a:alpha val="90196"/>
              </a:srgbClr>
            </a:solidFill>
          </p:spPr>
        </p:sp>
        <p:sp>
          <p:nvSpPr>
            <p:cNvPr name="Freeform 26" id="26"/>
            <p:cNvSpPr/>
            <p:nvPr/>
          </p:nvSpPr>
          <p:spPr>
            <a:xfrm flipH="false" flipV="false" rot="0">
              <a:off x="0" y="0"/>
              <a:ext cx="7376161" cy="3541776"/>
            </a:xfrm>
            <a:custGeom>
              <a:avLst/>
              <a:gdLst/>
              <a:ahLst/>
              <a:cxnLst/>
              <a:rect r="r" b="b" t="t" l="l"/>
              <a:pathLst>
                <a:path h="3541776" w="7376161">
                  <a:moveTo>
                    <a:pt x="0" y="222631"/>
                  </a:moveTo>
                  <a:cubicBezTo>
                    <a:pt x="0" y="99568"/>
                    <a:pt x="100076" y="0"/>
                    <a:pt x="223393" y="0"/>
                  </a:cubicBezTo>
                  <a:lnTo>
                    <a:pt x="7152767" y="0"/>
                  </a:lnTo>
                  <a:lnTo>
                    <a:pt x="7152767" y="12700"/>
                  </a:lnTo>
                  <a:lnTo>
                    <a:pt x="7152767" y="0"/>
                  </a:lnTo>
                  <a:cubicBezTo>
                    <a:pt x="7276085" y="0"/>
                    <a:pt x="7376161" y="99568"/>
                    <a:pt x="7376161" y="222631"/>
                  </a:cubicBezTo>
                  <a:lnTo>
                    <a:pt x="7363461" y="222631"/>
                  </a:lnTo>
                  <a:lnTo>
                    <a:pt x="7376161" y="222631"/>
                  </a:lnTo>
                  <a:lnTo>
                    <a:pt x="7376161" y="3319145"/>
                  </a:lnTo>
                  <a:lnTo>
                    <a:pt x="7363461" y="3319145"/>
                  </a:lnTo>
                  <a:lnTo>
                    <a:pt x="7376161" y="3319145"/>
                  </a:lnTo>
                  <a:cubicBezTo>
                    <a:pt x="7376161" y="3442081"/>
                    <a:pt x="7276085" y="3541776"/>
                    <a:pt x="7152767" y="3541776"/>
                  </a:cubicBezTo>
                  <a:lnTo>
                    <a:pt x="7152767" y="3529076"/>
                  </a:lnTo>
                  <a:lnTo>
                    <a:pt x="7152767" y="3541776"/>
                  </a:lnTo>
                  <a:lnTo>
                    <a:pt x="223393" y="3541776"/>
                  </a:lnTo>
                  <a:lnTo>
                    <a:pt x="223393" y="3529076"/>
                  </a:lnTo>
                  <a:lnTo>
                    <a:pt x="223393" y="3541776"/>
                  </a:lnTo>
                  <a:cubicBezTo>
                    <a:pt x="100076" y="3541649"/>
                    <a:pt x="0" y="3442081"/>
                    <a:pt x="0" y="3319145"/>
                  </a:cubicBezTo>
                  <a:lnTo>
                    <a:pt x="0" y="222631"/>
                  </a:lnTo>
                  <a:lnTo>
                    <a:pt x="12700" y="222631"/>
                  </a:lnTo>
                  <a:lnTo>
                    <a:pt x="0" y="222631"/>
                  </a:lnTo>
                  <a:moveTo>
                    <a:pt x="25400" y="222631"/>
                  </a:moveTo>
                  <a:lnTo>
                    <a:pt x="25400" y="3319145"/>
                  </a:lnTo>
                  <a:lnTo>
                    <a:pt x="12700" y="3319145"/>
                  </a:lnTo>
                  <a:lnTo>
                    <a:pt x="25400" y="3319145"/>
                  </a:lnTo>
                  <a:cubicBezTo>
                    <a:pt x="25400" y="3427984"/>
                    <a:pt x="114046" y="3516376"/>
                    <a:pt x="223393" y="3516376"/>
                  </a:cubicBezTo>
                  <a:lnTo>
                    <a:pt x="7152767" y="3516376"/>
                  </a:lnTo>
                  <a:cubicBezTo>
                    <a:pt x="7262114" y="3516376"/>
                    <a:pt x="7350761" y="3427984"/>
                    <a:pt x="7350761" y="3319145"/>
                  </a:cubicBezTo>
                  <a:lnTo>
                    <a:pt x="7350761" y="222631"/>
                  </a:lnTo>
                  <a:cubicBezTo>
                    <a:pt x="7350760" y="113792"/>
                    <a:pt x="7262114" y="25400"/>
                    <a:pt x="7152767" y="25400"/>
                  </a:cubicBezTo>
                  <a:lnTo>
                    <a:pt x="223393" y="25400"/>
                  </a:lnTo>
                  <a:lnTo>
                    <a:pt x="223393" y="12700"/>
                  </a:lnTo>
                  <a:lnTo>
                    <a:pt x="223393" y="25400"/>
                  </a:lnTo>
                  <a:cubicBezTo>
                    <a:pt x="114046" y="25400"/>
                    <a:pt x="25400" y="113792"/>
                    <a:pt x="25400" y="222631"/>
                  </a:cubicBezTo>
                  <a:close/>
                </a:path>
              </a:pathLst>
            </a:custGeom>
            <a:solidFill>
              <a:srgbClr val="B7D5CA"/>
            </a:solidFill>
          </p:spPr>
        </p:sp>
      </p:grpSp>
      <p:grpSp>
        <p:nvGrpSpPr>
          <p:cNvPr name="Group 27" id="27"/>
          <p:cNvGrpSpPr/>
          <p:nvPr/>
        </p:nvGrpSpPr>
        <p:grpSpPr>
          <a:xfrm rot="0">
            <a:off x="6406455" y="7182742"/>
            <a:ext cx="5474940" cy="524767"/>
            <a:chOff x="0" y="0"/>
            <a:chExt cx="7299920" cy="699690"/>
          </a:xfrm>
        </p:grpSpPr>
        <p:sp>
          <p:nvSpPr>
            <p:cNvPr name="Freeform 28" id="28"/>
            <p:cNvSpPr/>
            <p:nvPr/>
          </p:nvSpPr>
          <p:spPr>
            <a:xfrm flipH="false" flipV="false" rot="0">
              <a:off x="0" y="0"/>
              <a:ext cx="7299960" cy="699643"/>
            </a:xfrm>
            <a:custGeom>
              <a:avLst/>
              <a:gdLst/>
              <a:ahLst/>
              <a:cxnLst/>
              <a:rect r="r" b="b" t="t" l="l"/>
              <a:pathLst>
                <a:path h="699643" w="7299960">
                  <a:moveTo>
                    <a:pt x="0" y="179451"/>
                  </a:moveTo>
                  <a:cubicBezTo>
                    <a:pt x="0" y="80391"/>
                    <a:pt x="80391" y="0"/>
                    <a:pt x="179451" y="0"/>
                  </a:cubicBezTo>
                  <a:lnTo>
                    <a:pt x="7120509" y="0"/>
                  </a:lnTo>
                  <a:cubicBezTo>
                    <a:pt x="7219569" y="0"/>
                    <a:pt x="7299960" y="80391"/>
                    <a:pt x="7299960" y="179451"/>
                  </a:cubicBezTo>
                  <a:lnTo>
                    <a:pt x="7299960" y="520192"/>
                  </a:lnTo>
                  <a:cubicBezTo>
                    <a:pt x="7299960" y="619252"/>
                    <a:pt x="7219569" y="699643"/>
                    <a:pt x="7120509" y="699643"/>
                  </a:cubicBezTo>
                  <a:lnTo>
                    <a:pt x="179451" y="699643"/>
                  </a:lnTo>
                  <a:cubicBezTo>
                    <a:pt x="80391" y="699643"/>
                    <a:pt x="0" y="619379"/>
                    <a:pt x="0" y="520192"/>
                  </a:cubicBezTo>
                  <a:close/>
                </a:path>
              </a:pathLst>
            </a:custGeom>
            <a:solidFill>
              <a:srgbClr val="D1EFE4"/>
            </a:solidFill>
          </p:spPr>
        </p:sp>
      </p:grpSp>
      <p:sp>
        <p:nvSpPr>
          <p:cNvPr name="Freeform 29" id="29" descr="preencoded.png"/>
          <p:cNvSpPr/>
          <p:nvPr/>
        </p:nvSpPr>
        <p:spPr>
          <a:xfrm flipH="false" flipV="false" rot="0">
            <a:off x="9012734" y="7309097"/>
            <a:ext cx="262384" cy="262384"/>
          </a:xfrm>
          <a:custGeom>
            <a:avLst/>
            <a:gdLst/>
            <a:ahLst/>
            <a:cxnLst/>
            <a:rect r="r" b="b" t="t" l="l"/>
            <a:pathLst>
              <a:path h="262384" w="262384">
                <a:moveTo>
                  <a:pt x="0" y="0"/>
                </a:moveTo>
                <a:lnTo>
                  <a:pt x="262383" y="0"/>
                </a:lnTo>
                <a:lnTo>
                  <a:pt x="262383" y="262384"/>
                </a:lnTo>
                <a:lnTo>
                  <a:pt x="0" y="262384"/>
                </a:lnTo>
                <a:lnTo>
                  <a:pt x="0" y="0"/>
                </a:lnTo>
                <a:close/>
              </a:path>
            </a:pathLst>
          </a:custGeom>
          <a:blipFill>
            <a:blip r:embed="rId7">
              <a:extLst>
                <a:ext uri="{96DAC541-7B7A-43D3-8B79-37D633B846F1}">
                  <asvg:svgBlip xmlns:asvg="http://schemas.microsoft.com/office/drawing/2016/SVG/main" r:embed="rId8"/>
                </a:ext>
              </a:extLst>
            </a:blip>
            <a:stretch>
              <a:fillRect l="-8928" t="0" r="-8928" b="0"/>
            </a:stretch>
          </a:blipFill>
        </p:spPr>
      </p:sp>
      <p:sp>
        <p:nvSpPr>
          <p:cNvPr name="TextBox 30" id="30"/>
          <p:cNvSpPr txBox="true"/>
          <p:nvPr/>
        </p:nvSpPr>
        <p:spPr>
          <a:xfrm rot="0">
            <a:off x="6581329" y="7872859"/>
            <a:ext cx="2186731" cy="282774"/>
          </a:xfrm>
          <a:prstGeom prst="rect">
            <a:avLst/>
          </a:prstGeom>
        </p:spPr>
        <p:txBody>
          <a:bodyPr anchor="t" rtlCol="false" tIns="0" lIns="0" bIns="0" rIns="0">
            <a:spAutoFit/>
          </a:bodyPr>
          <a:lstStyle/>
          <a:p>
            <a:pPr algn="l">
              <a:lnSpc>
                <a:spcPts val="2124"/>
              </a:lnSpc>
            </a:pPr>
            <a:r>
              <a:rPr lang="en-US" sz="1687" b="true">
                <a:solidFill>
                  <a:srgbClr val="4B4A4A"/>
                </a:solidFill>
                <a:latin typeface="Noto Serif Bold"/>
                <a:ea typeface="Noto Serif Bold"/>
                <a:cs typeface="Noto Serif Bold"/>
                <a:sym typeface="Noto Serif Bold"/>
              </a:rPr>
              <a:t>Private Blockchain</a:t>
            </a:r>
          </a:p>
        </p:txBody>
      </p:sp>
      <p:sp>
        <p:nvSpPr>
          <p:cNvPr name="TextBox 31" id="31"/>
          <p:cNvSpPr txBox="true"/>
          <p:nvPr/>
        </p:nvSpPr>
        <p:spPr>
          <a:xfrm rot="0">
            <a:off x="6581329" y="8193881"/>
            <a:ext cx="5125194" cy="346472"/>
          </a:xfrm>
          <a:prstGeom prst="rect">
            <a:avLst/>
          </a:prstGeom>
        </p:spPr>
        <p:txBody>
          <a:bodyPr anchor="t" rtlCol="false" tIns="0" lIns="0" bIns="0" rIns="0">
            <a:spAutoFit/>
          </a:bodyPr>
          <a:lstStyle/>
          <a:p>
            <a:pPr algn="l">
              <a:lnSpc>
                <a:spcPts val="2187"/>
              </a:lnSpc>
            </a:pPr>
            <a:r>
              <a:rPr lang="en-US" sz="1375" b="true">
                <a:solidFill>
                  <a:srgbClr val="4B4A4A"/>
                </a:solidFill>
                <a:latin typeface="Arimo Bold"/>
                <a:ea typeface="Arimo Bold"/>
                <a:cs typeface="Arimo Bold"/>
                <a:sym typeface="Arimo Bold"/>
              </a:rPr>
              <a:t>Restricted Access</a:t>
            </a:r>
          </a:p>
        </p:txBody>
      </p:sp>
      <p:sp>
        <p:nvSpPr>
          <p:cNvPr name="TextBox 32" id="32"/>
          <p:cNvSpPr txBox="true"/>
          <p:nvPr/>
        </p:nvSpPr>
        <p:spPr>
          <a:xfrm rot="0">
            <a:off x="6581329" y="8578603"/>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Controlled by single organization</a:t>
            </a:r>
          </a:p>
        </p:txBody>
      </p:sp>
      <p:sp>
        <p:nvSpPr>
          <p:cNvPr name="TextBox 33" id="33"/>
          <p:cNvSpPr txBox="true"/>
          <p:nvPr/>
        </p:nvSpPr>
        <p:spPr>
          <a:xfrm rot="0">
            <a:off x="6581329" y="8919567"/>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Invitation-only participation</a:t>
            </a:r>
          </a:p>
        </p:txBody>
      </p:sp>
      <p:sp>
        <p:nvSpPr>
          <p:cNvPr name="TextBox 34" id="34"/>
          <p:cNvSpPr txBox="true"/>
          <p:nvPr/>
        </p:nvSpPr>
        <p:spPr>
          <a:xfrm rot="0">
            <a:off x="6581329" y="9260533"/>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Examples: Hyperledger, R3 Corda</a:t>
            </a:r>
          </a:p>
        </p:txBody>
      </p:sp>
      <p:grpSp>
        <p:nvGrpSpPr>
          <p:cNvPr name="Group 35" id="35"/>
          <p:cNvGrpSpPr/>
          <p:nvPr/>
        </p:nvGrpSpPr>
        <p:grpSpPr>
          <a:xfrm rot="0">
            <a:off x="12065794" y="7154167"/>
            <a:ext cx="5532090" cy="2656284"/>
            <a:chOff x="0" y="0"/>
            <a:chExt cx="7376120" cy="3541712"/>
          </a:xfrm>
        </p:grpSpPr>
        <p:sp>
          <p:nvSpPr>
            <p:cNvPr name="Freeform 36" id="36"/>
            <p:cNvSpPr/>
            <p:nvPr/>
          </p:nvSpPr>
          <p:spPr>
            <a:xfrm flipH="false" flipV="false" rot="0">
              <a:off x="12700" y="12700"/>
              <a:ext cx="7350761" cy="3516376"/>
            </a:xfrm>
            <a:custGeom>
              <a:avLst/>
              <a:gdLst/>
              <a:ahLst/>
              <a:cxnLst/>
              <a:rect r="r" b="b" t="t" l="l"/>
              <a:pathLst>
                <a:path h="3516376" w="7350761">
                  <a:moveTo>
                    <a:pt x="0" y="209931"/>
                  </a:moveTo>
                  <a:cubicBezTo>
                    <a:pt x="0" y="93980"/>
                    <a:pt x="94361" y="0"/>
                    <a:pt x="210693" y="0"/>
                  </a:cubicBezTo>
                  <a:lnTo>
                    <a:pt x="7140067" y="0"/>
                  </a:lnTo>
                  <a:cubicBezTo>
                    <a:pt x="7256399" y="0"/>
                    <a:pt x="7350761" y="93980"/>
                    <a:pt x="7350761" y="209931"/>
                  </a:cubicBezTo>
                  <a:lnTo>
                    <a:pt x="7350761" y="3306445"/>
                  </a:lnTo>
                  <a:cubicBezTo>
                    <a:pt x="7350761" y="3422396"/>
                    <a:pt x="7256399" y="3516376"/>
                    <a:pt x="7140067" y="3516376"/>
                  </a:cubicBezTo>
                  <a:lnTo>
                    <a:pt x="210693" y="3516376"/>
                  </a:lnTo>
                  <a:cubicBezTo>
                    <a:pt x="94361" y="3516249"/>
                    <a:pt x="0" y="3422269"/>
                    <a:pt x="0" y="3306445"/>
                  </a:cubicBezTo>
                  <a:close/>
                </a:path>
              </a:pathLst>
            </a:custGeom>
            <a:solidFill>
              <a:srgbClr val="E5F9F2">
                <a:alpha val="90196"/>
              </a:srgbClr>
            </a:solidFill>
          </p:spPr>
        </p:sp>
        <p:sp>
          <p:nvSpPr>
            <p:cNvPr name="Freeform 37" id="37"/>
            <p:cNvSpPr/>
            <p:nvPr/>
          </p:nvSpPr>
          <p:spPr>
            <a:xfrm flipH="false" flipV="false" rot="0">
              <a:off x="0" y="0"/>
              <a:ext cx="7376161" cy="3541776"/>
            </a:xfrm>
            <a:custGeom>
              <a:avLst/>
              <a:gdLst/>
              <a:ahLst/>
              <a:cxnLst/>
              <a:rect r="r" b="b" t="t" l="l"/>
              <a:pathLst>
                <a:path h="3541776" w="7376161">
                  <a:moveTo>
                    <a:pt x="0" y="222631"/>
                  </a:moveTo>
                  <a:cubicBezTo>
                    <a:pt x="0" y="99568"/>
                    <a:pt x="100076" y="0"/>
                    <a:pt x="223393" y="0"/>
                  </a:cubicBezTo>
                  <a:lnTo>
                    <a:pt x="7152767" y="0"/>
                  </a:lnTo>
                  <a:lnTo>
                    <a:pt x="7152767" y="12700"/>
                  </a:lnTo>
                  <a:lnTo>
                    <a:pt x="7152767" y="0"/>
                  </a:lnTo>
                  <a:cubicBezTo>
                    <a:pt x="7276085" y="0"/>
                    <a:pt x="7376161" y="99568"/>
                    <a:pt x="7376161" y="222631"/>
                  </a:cubicBezTo>
                  <a:lnTo>
                    <a:pt x="7363461" y="222631"/>
                  </a:lnTo>
                  <a:lnTo>
                    <a:pt x="7376161" y="222631"/>
                  </a:lnTo>
                  <a:lnTo>
                    <a:pt x="7376161" y="3319145"/>
                  </a:lnTo>
                  <a:lnTo>
                    <a:pt x="7363461" y="3319145"/>
                  </a:lnTo>
                  <a:lnTo>
                    <a:pt x="7376161" y="3319145"/>
                  </a:lnTo>
                  <a:cubicBezTo>
                    <a:pt x="7376161" y="3442081"/>
                    <a:pt x="7276085" y="3541776"/>
                    <a:pt x="7152767" y="3541776"/>
                  </a:cubicBezTo>
                  <a:lnTo>
                    <a:pt x="7152767" y="3529076"/>
                  </a:lnTo>
                  <a:lnTo>
                    <a:pt x="7152767" y="3541776"/>
                  </a:lnTo>
                  <a:lnTo>
                    <a:pt x="223393" y="3541776"/>
                  </a:lnTo>
                  <a:lnTo>
                    <a:pt x="223393" y="3529076"/>
                  </a:lnTo>
                  <a:lnTo>
                    <a:pt x="223393" y="3541776"/>
                  </a:lnTo>
                  <a:cubicBezTo>
                    <a:pt x="100076" y="3541649"/>
                    <a:pt x="0" y="3442081"/>
                    <a:pt x="0" y="3319145"/>
                  </a:cubicBezTo>
                  <a:lnTo>
                    <a:pt x="0" y="222631"/>
                  </a:lnTo>
                  <a:lnTo>
                    <a:pt x="12700" y="222631"/>
                  </a:lnTo>
                  <a:lnTo>
                    <a:pt x="0" y="222631"/>
                  </a:lnTo>
                  <a:moveTo>
                    <a:pt x="25400" y="222631"/>
                  </a:moveTo>
                  <a:lnTo>
                    <a:pt x="25400" y="3319145"/>
                  </a:lnTo>
                  <a:lnTo>
                    <a:pt x="12700" y="3319145"/>
                  </a:lnTo>
                  <a:lnTo>
                    <a:pt x="25400" y="3319145"/>
                  </a:lnTo>
                  <a:cubicBezTo>
                    <a:pt x="25400" y="3427984"/>
                    <a:pt x="114046" y="3516376"/>
                    <a:pt x="223393" y="3516376"/>
                  </a:cubicBezTo>
                  <a:lnTo>
                    <a:pt x="7152767" y="3516376"/>
                  </a:lnTo>
                  <a:cubicBezTo>
                    <a:pt x="7262114" y="3516376"/>
                    <a:pt x="7350761" y="3427984"/>
                    <a:pt x="7350761" y="3319145"/>
                  </a:cubicBezTo>
                  <a:lnTo>
                    <a:pt x="7350761" y="222631"/>
                  </a:lnTo>
                  <a:cubicBezTo>
                    <a:pt x="7350760" y="113792"/>
                    <a:pt x="7262114" y="25400"/>
                    <a:pt x="7152767" y="25400"/>
                  </a:cubicBezTo>
                  <a:lnTo>
                    <a:pt x="223393" y="25400"/>
                  </a:lnTo>
                  <a:lnTo>
                    <a:pt x="223393" y="12700"/>
                  </a:lnTo>
                  <a:lnTo>
                    <a:pt x="223393" y="25400"/>
                  </a:lnTo>
                  <a:cubicBezTo>
                    <a:pt x="114046" y="25400"/>
                    <a:pt x="25400" y="113792"/>
                    <a:pt x="25400" y="222631"/>
                  </a:cubicBezTo>
                  <a:close/>
                </a:path>
              </a:pathLst>
            </a:custGeom>
            <a:solidFill>
              <a:srgbClr val="B7D5CA"/>
            </a:solidFill>
          </p:spPr>
        </p:sp>
      </p:grpSp>
      <p:grpSp>
        <p:nvGrpSpPr>
          <p:cNvPr name="Group 38" id="38"/>
          <p:cNvGrpSpPr/>
          <p:nvPr/>
        </p:nvGrpSpPr>
        <p:grpSpPr>
          <a:xfrm rot="0">
            <a:off x="12094369" y="7182742"/>
            <a:ext cx="5474940" cy="524767"/>
            <a:chOff x="0" y="0"/>
            <a:chExt cx="7299920" cy="699690"/>
          </a:xfrm>
        </p:grpSpPr>
        <p:sp>
          <p:nvSpPr>
            <p:cNvPr name="Freeform 39" id="39"/>
            <p:cNvSpPr/>
            <p:nvPr/>
          </p:nvSpPr>
          <p:spPr>
            <a:xfrm flipH="false" flipV="false" rot="0">
              <a:off x="0" y="0"/>
              <a:ext cx="7299960" cy="699643"/>
            </a:xfrm>
            <a:custGeom>
              <a:avLst/>
              <a:gdLst/>
              <a:ahLst/>
              <a:cxnLst/>
              <a:rect r="r" b="b" t="t" l="l"/>
              <a:pathLst>
                <a:path h="699643" w="7299960">
                  <a:moveTo>
                    <a:pt x="0" y="179451"/>
                  </a:moveTo>
                  <a:cubicBezTo>
                    <a:pt x="0" y="80391"/>
                    <a:pt x="80391" y="0"/>
                    <a:pt x="179451" y="0"/>
                  </a:cubicBezTo>
                  <a:lnTo>
                    <a:pt x="7120509" y="0"/>
                  </a:lnTo>
                  <a:cubicBezTo>
                    <a:pt x="7219569" y="0"/>
                    <a:pt x="7299960" y="80391"/>
                    <a:pt x="7299960" y="179451"/>
                  </a:cubicBezTo>
                  <a:lnTo>
                    <a:pt x="7299960" y="520192"/>
                  </a:lnTo>
                  <a:cubicBezTo>
                    <a:pt x="7299960" y="619252"/>
                    <a:pt x="7219569" y="699643"/>
                    <a:pt x="7120509" y="699643"/>
                  </a:cubicBezTo>
                  <a:lnTo>
                    <a:pt x="179451" y="699643"/>
                  </a:lnTo>
                  <a:cubicBezTo>
                    <a:pt x="80391" y="699643"/>
                    <a:pt x="0" y="619379"/>
                    <a:pt x="0" y="520192"/>
                  </a:cubicBezTo>
                  <a:close/>
                </a:path>
              </a:pathLst>
            </a:custGeom>
            <a:solidFill>
              <a:srgbClr val="D1EFE4"/>
            </a:solidFill>
          </p:spPr>
        </p:sp>
      </p:grpSp>
      <p:sp>
        <p:nvSpPr>
          <p:cNvPr name="Freeform 40" id="40" descr="preencoded.png"/>
          <p:cNvSpPr/>
          <p:nvPr/>
        </p:nvSpPr>
        <p:spPr>
          <a:xfrm flipH="false" flipV="false" rot="0">
            <a:off x="14700647" y="7309097"/>
            <a:ext cx="262384" cy="262384"/>
          </a:xfrm>
          <a:custGeom>
            <a:avLst/>
            <a:gdLst/>
            <a:ahLst/>
            <a:cxnLst/>
            <a:rect r="r" b="b" t="t" l="l"/>
            <a:pathLst>
              <a:path h="262384" w="262384">
                <a:moveTo>
                  <a:pt x="0" y="0"/>
                </a:moveTo>
                <a:lnTo>
                  <a:pt x="262384" y="0"/>
                </a:lnTo>
                <a:lnTo>
                  <a:pt x="262384" y="262384"/>
                </a:lnTo>
                <a:lnTo>
                  <a:pt x="0" y="2623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1" id="41"/>
          <p:cNvSpPr txBox="true"/>
          <p:nvPr/>
        </p:nvSpPr>
        <p:spPr>
          <a:xfrm rot="0">
            <a:off x="12269241" y="7872859"/>
            <a:ext cx="2625329" cy="282774"/>
          </a:xfrm>
          <a:prstGeom prst="rect">
            <a:avLst/>
          </a:prstGeom>
        </p:spPr>
        <p:txBody>
          <a:bodyPr anchor="t" rtlCol="false" tIns="0" lIns="0" bIns="0" rIns="0">
            <a:spAutoFit/>
          </a:bodyPr>
          <a:lstStyle/>
          <a:p>
            <a:pPr algn="l">
              <a:lnSpc>
                <a:spcPts val="2124"/>
              </a:lnSpc>
            </a:pPr>
            <a:r>
              <a:rPr lang="en-US" sz="1687" b="true">
                <a:solidFill>
                  <a:srgbClr val="4B4A4A"/>
                </a:solidFill>
                <a:latin typeface="Noto Serif Bold"/>
                <a:ea typeface="Noto Serif Bold"/>
                <a:cs typeface="Noto Serif Bold"/>
                <a:sym typeface="Noto Serif Bold"/>
              </a:rPr>
              <a:t>Consortium Blockchain</a:t>
            </a:r>
          </a:p>
        </p:txBody>
      </p:sp>
      <p:sp>
        <p:nvSpPr>
          <p:cNvPr name="TextBox 42" id="42"/>
          <p:cNvSpPr txBox="true"/>
          <p:nvPr/>
        </p:nvSpPr>
        <p:spPr>
          <a:xfrm rot="0">
            <a:off x="12269241" y="8193881"/>
            <a:ext cx="5125194" cy="346472"/>
          </a:xfrm>
          <a:prstGeom prst="rect">
            <a:avLst/>
          </a:prstGeom>
        </p:spPr>
        <p:txBody>
          <a:bodyPr anchor="t" rtlCol="false" tIns="0" lIns="0" bIns="0" rIns="0">
            <a:spAutoFit/>
          </a:bodyPr>
          <a:lstStyle/>
          <a:p>
            <a:pPr algn="l">
              <a:lnSpc>
                <a:spcPts val="2187"/>
              </a:lnSpc>
            </a:pPr>
            <a:r>
              <a:rPr lang="en-US" sz="1375" b="true">
                <a:solidFill>
                  <a:srgbClr val="4B4A4A"/>
                </a:solidFill>
                <a:latin typeface="Arimo Bold"/>
                <a:ea typeface="Arimo Bold"/>
                <a:cs typeface="Arimo Bold"/>
                <a:sym typeface="Arimo Bold"/>
              </a:rPr>
              <a:t>Semi-Decentralized</a:t>
            </a:r>
          </a:p>
        </p:txBody>
      </p:sp>
      <p:sp>
        <p:nvSpPr>
          <p:cNvPr name="TextBox 43" id="43"/>
          <p:cNvSpPr txBox="true"/>
          <p:nvPr/>
        </p:nvSpPr>
        <p:spPr>
          <a:xfrm rot="0">
            <a:off x="12269241" y="8578603"/>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Governed by group of orgs</a:t>
            </a:r>
          </a:p>
        </p:txBody>
      </p:sp>
      <p:sp>
        <p:nvSpPr>
          <p:cNvPr name="TextBox 44" id="44"/>
          <p:cNvSpPr txBox="true"/>
          <p:nvPr/>
        </p:nvSpPr>
        <p:spPr>
          <a:xfrm rot="0">
            <a:off x="12269241" y="8919567"/>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Hybrid public/private features</a:t>
            </a:r>
          </a:p>
        </p:txBody>
      </p:sp>
      <p:sp>
        <p:nvSpPr>
          <p:cNvPr name="TextBox 45" id="45"/>
          <p:cNvSpPr txBox="true"/>
          <p:nvPr/>
        </p:nvSpPr>
        <p:spPr>
          <a:xfrm rot="0">
            <a:off x="12269241" y="9260533"/>
            <a:ext cx="5125194" cy="346472"/>
          </a:xfrm>
          <a:prstGeom prst="rect">
            <a:avLst/>
          </a:prstGeom>
        </p:spPr>
        <p:txBody>
          <a:bodyPr anchor="t" rtlCol="false" tIns="0" lIns="0" bIns="0" rIns="0">
            <a:spAutoFit/>
          </a:bodyPr>
          <a:lstStyle/>
          <a:p>
            <a:pPr algn="l" marL="207367" indent="-103684" lvl="1">
              <a:lnSpc>
                <a:spcPts val="2187"/>
              </a:lnSpc>
              <a:buFont typeface="Arial"/>
              <a:buChar char="•"/>
            </a:pPr>
            <a:r>
              <a:rPr lang="en-US" sz="1375">
                <a:solidFill>
                  <a:srgbClr val="4B4A4A"/>
                </a:solidFill>
                <a:latin typeface="Arimo"/>
                <a:ea typeface="Arimo"/>
                <a:cs typeface="Arimo"/>
                <a:sym typeface="Arimo"/>
              </a:rPr>
              <a:t>Examples: Energy Web, IBM Food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738039" y="498872"/>
            <a:ext cx="7248525" cy="586234"/>
          </a:xfrm>
          <a:prstGeom prst="rect">
            <a:avLst/>
          </a:prstGeom>
        </p:spPr>
        <p:txBody>
          <a:bodyPr anchor="t" rtlCol="false" tIns="0" lIns="0" bIns="0" rIns="0">
            <a:spAutoFit/>
          </a:bodyPr>
          <a:lstStyle/>
          <a:p>
            <a:pPr algn="l">
              <a:lnSpc>
                <a:spcPts val="4499"/>
              </a:lnSpc>
            </a:pPr>
            <a:r>
              <a:rPr lang="en-US" sz="3625" b="true">
                <a:solidFill>
                  <a:srgbClr val="006747"/>
                </a:solidFill>
                <a:latin typeface="Noto Serif Bold"/>
                <a:ea typeface="Noto Serif Bold"/>
                <a:cs typeface="Noto Serif Bold"/>
                <a:sym typeface="Noto Serif Bold"/>
              </a:rPr>
              <a:t>Challenges and Considerations</a:t>
            </a:r>
          </a:p>
        </p:txBody>
      </p:sp>
      <p:sp>
        <p:nvSpPr>
          <p:cNvPr name="TextBox 7" id="7"/>
          <p:cNvSpPr txBox="true"/>
          <p:nvPr/>
        </p:nvSpPr>
        <p:spPr>
          <a:xfrm rot="0">
            <a:off x="738039" y="1387376"/>
            <a:ext cx="16811922" cy="361950"/>
          </a:xfrm>
          <a:prstGeom prst="rect">
            <a:avLst/>
          </a:prstGeom>
        </p:spPr>
        <p:txBody>
          <a:bodyPr anchor="t" rtlCol="false" tIns="0" lIns="0" bIns="0" rIns="0">
            <a:spAutoFit/>
          </a:bodyPr>
          <a:lstStyle/>
          <a:p>
            <a:pPr algn="l">
              <a:lnSpc>
                <a:spcPts val="2312"/>
              </a:lnSpc>
            </a:pPr>
            <a:r>
              <a:rPr lang="en-US" sz="1437">
                <a:solidFill>
                  <a:srgbClr val="4B4A4A"/>
                </a:solidFill>
                <a:latin typeface="Arimo"/>
                <a:ea typeface="Arimo"/>
                <a:cs typeface="Arimo"/>
                <a:sym typeface="Arimo"/>
              </a:rPr>
              <a:t>Despite its transformative potential, blockchain technology faces several significant obstacles that must be addressed for widespread adoption and optimal performance.</a:t>
            </a:r>
          </a:p>
        </p:txBody>
      </p:sp>
      <p:grpSp>
        <p:nvGrpSpPr>
          <p:cNvPr name="Group 8" id="8"/>
          <p:cNvGrpSpPr/>
          <p:nvPr/>
        </p:nvGrpSpPr>
        <p:grpSpPr>
          <a:xfrm rot="0">
            <a:off x="733276" y="2159496"/>
            <a:ext cx="8190459" cy="1755874"/>
            <a:chOff x="0" y="0"/>
            <a:chExt cx="10920612" cy="2341165"/>
          </a:xfrm>
        </p:grpSpPr>
        <p:sp>
          <p:nvSpPr>
            <p:cNvPr name="Freeform 9" id="9"/>
            <p:cNvSpPr/>
            <p:nvPr/>
          </p:nvSpPr>
          <p:spPr>
            <a:xfrm flipH="false" flipV="false" rot="0">
              <a:off x="6350" y="6350"/>
              <a:ext cx="10907903" cy="2328418"/>
            </a:xfrm>
            <a:custGeom>
              <a:avLst/>
              <a:gdLst/>
              <a:ahLst/>
              <a:cxnLst/>
              <a:rect r="r" b="b" t="t" l="l"/>
              <a:pathLst>
                <a:path h="2328418" w="10907903">
                  <a:moveTo>
                    <a:pt x="0" y="221361"/>
                  </a:moveTo>
                  <a:cubicBezTo>
                    <a:pt x="0" y="99187"/>
                    <a:pt x="99568" y="0"/>
                    <a:pt x="222377" y="0"/>
                  </a:cubicBezTo>
                  <a:lnTo>
                    <a:pt x="10685526" y="0"/>
                  </a:lnTo>
                  <a:cubicBezTo>
                    <a:pt x="10808335" y="0"/>
                    <a:pt x="10907903" y="99187"/>
                    <a:pt x="10907903" y="221361"/>
                  </a:cubicBezTo>
                  <a:lnTo>
                    <a:pt x="10907903" y="2107057"/>
                  </a:lnTo>
                  <a:cubicBezTo>
                    <a:pt x="10907903" y="2229358"/>
                    <a:pt x="10808335" y="2328418"/>
                    <a:pt x="10685526" y="2328418"/>
                  </a:cubicBezTo>
                  <a:lnTo>
                    <a:pt x="222377" y="2328418"/>
                  </a:lnTo>
                  <a:cubicBezTo>
                    <a:pt x="99568" y="2328418"/>
                    <a:pt x="0" y="2229358"/>
                    <a:pt x="0" y="2107057"/>
                  </a:cubicBezTo>
                  <a:close/>
                </a:path>
              </a:pathLst>
            </a:custGeom>
            <a:solidFill>
              <a:srgbClr val="D1EFE4"/>
            </a:solidFill>
          </p:spPr>
        </p:sp>
        <p:sp>
          <p:nvSpPr>
            <p:cNvPr name="Freeform 10" id="10"/>
            <p:cNvSpPr/>
            <p:nvPr/>
          </p:nvSpPr>
          <p:spPr>
            <a:xfrm flipH="false" flipV="false" rot="0">
              <a:off x="0" y="0"/>
              <a:ext cx="10920603" cy="2341118"/>
            </a:xfrm>
            <a:custGeom>
              <a:avLst/>
              <a:gdLst/>
              <a:ahLst/>
              <a:cxnLst/>
              <a:rect r="r" b="b" t="t" l="l"/>
              <a:pathLst>
                <a:path h="2341118" w="10920603">
                  <a:moveTo>
                    <a:pt x="0" y="227711"/>
                  </a:moveTo>
                  <a:cubicBezTo>
                    <a:pt x="0" y="101981"/>
                    <a:pt x="102362" y="0"/>
                    <a:pt x="228727" y="0"/>
                  </a:cubicBezTo>
                  <a:lnTo>
                    <a:pt x="10691876" y="0"/>
                  </a:lnTo>
                  <a:lnTo>
                    <a:pt x="10691876" y="6350"/>
                  </a:lnTo>
                  <a:lnTo>
                    <a:pt x="10691876" y="0"/>
                  </a:lnTo>
                  <a:cubicBezTo>
                    <a:pt x="10818114" y="0"/>
                    <a:pt x="10920603" y="101981"/>
                    <a:pt x="10920603" y="227711"/>
                  </a:cubicBezTo>
                  <a:lnTo>
                    <a:pt x="10914253" y="227711"/>
                  </a:lnTo>
                  <a:lnTo>
                    <a:pt x="10920603" y="227711"/>
                  </a:lnTo>
                  <a:lnTo>
                    <a:pt x="10920603" y="2113407"/>
                  </a:lnTo>
                  <a:lnTo>
                    <a:pt x="10914253" y="2113407"/>
                  </a:lnTo>
                  <a:lnTo>
                    <a:pt x="10920603" y="2113407"/>
                  </a:lnTo>
                  <a:cubicBezTo>
                    <a:pt x="10920603" y="2239264"/>
                    <a:pt x="10818241" y="2341118"/>
                    <a:pt x="10691876" y="2341118"/>
                  </a:cubicBezTo>
                  <a:lnTo>
                    <a:pt x="10691876" y="2334768"/>
                  </a:lnTo>
                  <a:lnTo>
                    <a:pt x="10691876" y="2341118"/>
                  </a:lnTo>
                  <a:lnTo>
                    <a:pt x="228727" y="2341118"/>
                  </a:lnTo>
                  <a:lnTo>
                    <a:pt x="228727" y="2334768"/>
                  </a:lnTo>
                  <a:lnTo>
                    <a:pt x="228727" y="2341118"/>
                  </a:lnTo>
                  <a:cubicBezTo>
                    <a:pt x="102362" y="2341118"/>
                    <a:pt x="0" y="2239264"/>
                    <a:pt x="0" y="2113407"/>
                  </a:cubicBezTo>
                  <a:lnTo>
                    <a:pt x="0" y="227711"/>
                  </a:lnTo>
                  <a:lnTo>
                    <a:pt x="6350" y="227711"/>
                  </a:lnTo>
                  <a:lnTo>
                    <a:pt x="0" y="227711"/>
                  </a:lnTo>
                  <a:moveTo>
                    <a:pt x="12700" y="227711"/>
                  </a:moveTo>
                  <a:lnTo>
                    <a:pt x="12700" y="2113407"/>
                  </a:lnTo>
                  <a:lnTo>
                    <a:pt x="6350" y="2113407"/>
                  </a:lnTo>
                  <a:lnTo>
                    <a:pt x="12700" y="2113407"/>
                  </a:lnTo>
                  <a:cubicBezTo>
                    <a:pt x="12700" y="2232152"/>
                    <a:pt x="109347" y="2328418"/>
                    <a:pt x="228727" y="2328418"/>
                  </a:cubicBezTo>
                  <a:lnTo>
                    <a:pt x="10691876" y="2328418"/>
                  </a:lnTo>
                  <a:cubicBezTo>
                    <a:pt x="10811256" y="2328418"/>
                    <a:pt x="10907903" y="2232152"/>
                    <a:pt x="10907903" y="2113407"/>
                  </a:cubicBezTo>
                  <a:lnTo>
                    <a:pt x="10907903" y="227711"/>
                  </a:lnTo>
                  <a:cubicBezTo>
                    <a:pt x="10907903" y="108966"/>
                    <a:pt x="10811256" y="12700"/>
                    <a:pt x="10691876" y="12700"/>
                  </a:cubicBezTo>
                  <a:lnTo>
                    <a:pt x="228727" y="12700"/>
                  </a:lnTo>
                  <a:lnTo>
                    <a:pt x="228727" y="6350"/>
                  </a:lnTo>
                  <a:lnTo>
                    <a:pt x="228727" y="12700"/>
                  </a:lnTo>
                  <a:cubicBezTo>
                    <a:pt x="109347" y="12700"/>
                    <a:pt x="12700" y="108966"/>
                    <a:pt x="12700" y="227711"/>
                  </a:cubicBezTo>
                  <a:close/>
                </a:path>
              </a:pathLst>
            </a:custGeom>
            <a:solidFill>
              <a:srgbClr val="B7D5CA"/>
            </a:solidFill>
          </p:spPr>
        </p:sp>
      </p:grpSp>
      <p:sp>
        <p:nvSpPr>
          <p:cNvPr name="TextBox 11" id="11"/>
          <p:cNvSpPr txBox="true"/>
          <p:nvPr/>
        </p:nvSpPr>
        <p:spPr>
          <a:xfrm rot="0">
            <a:off x="931961" y="2358181"/>
            <a:ext cx="2651372" cy="288280"/>
          </a:xfrm>
          <a:prstGeom prst="rect">
            <a:avLst/>
          </a:prstGeom>
        </p:spPr>
        <p:txBody>
          <a:bodyPr anchor="t" rtlCol="false" tIns="0" lIns="0" bIns="0" rIns="0">
            <a:spAutoFit/>
          </a:bodyPr>
          <a:lstStyle/>
          <a:p>
            <a:pPr algn="l">
              <a:lnSpc>
                <a:spcPts val="2249"/>
              </a:lnSpc>
            </a:pPr>
            <a:r>
              <a:rPr lang="en-US" sz="1812" b="true">
                <a:solidFill>
                  <a:srgbClr val="4B4A4A"/>
                </a:solidFill>
                <a:latin typeface="Noto Serif Bold"/>
                <a:ea typeface="Noto Serif Bold"/>
                <a:cs typeface="Noto Serif Bold"/>
                <a:sym typeface="Noto Serif Bold"/>
              </a:rPr>
              <a:t>Scalability Limitations</a:t>
            </a:r>
          </a:p>
        </p:txBody>
      </p:sp>
      <p:sp>
        <p:nvSpPr>
          <p:cNvPr name="TextBox 12" id="12"/>
          <p:cNvSpPr txBox="true"/>
          <p:nvPr/>
        </p:nvSpPr>
        <p:spPr>
          <a:xfrm rot="0">
            <a:off x="931961" y="2764185"/>
            <a:ext cx="7793088" cy="952500"/>
          </a:xfrm>
          <a:prstGeom prst="rect">
            <a:avLst/>
          </a:prstGeom>
        </p:spPr>
        <p:txBody>
          <a:bodyPr anchor="t" rtlCol="false" tIns="0" lIns="0" bIns="0" rIns="0">
            <a:spAutoFit/>
          </a:bodyPr>
          <a:lstStyle/>
          <a:p>
            <a:pPr algn="l">
              <a:lnSpc>
                <a:spcPts val="2312"/>
              </a:lnSpc>
            </a:pPr>
            <a:r>
              <a:rPr lang="en-US" sz="1437">
                <a:solidFill>
                  <a:srgbClr val="4B4A4A"/>
                </a:solidFill>
                <a:latin typeface="Arimo"/>
                <a:ea typeface="Arimo"/>
                <a:cs typeface="Arimo"/>
                <a:sym typeface="Arimo"/>
              </a:rPr>
              <a:t>Current blockchain networks process 7-15 transactions per second (Bitcoin), compared to Visa's 24,000 TPS. Network congestion leads to slower processing and higher fees during peak demand.</a:t>
            </a:r>
          </a:p>
        </p:txBody>
      </p:sp>
      <p:grpSp>
        <p:nvGrpSpPr>
          <p:cNvPr name="Group 13" id="13"/>
          <p:cNvGrpSpPr/>
          <p:nvPr/>
        </p:nvGrpSpPr>
        <p:grpSpPr>
          <a:xfrm rot="0">
            <a:off x="733276" y="4090244"/>
            <a:ext cx="8190459" cy="1460599"/>
            <a:chOff x="0" y="0"/>
            <a:chExt cx="10920612" cy="1947465"/>
          </a:xfrm>
        </p:grpSpPr>
        <p:sp>
          <p:nvSpPr>
            <p:cNvPr name="Freeform 14" id="14"/>
            <p:cNvSpPr/>
            <p:nvPr/>
          </p:nvSpPr>
          <p:spPr>
            <a:xfrm flipH="false" flipV="false" rot="0">
              <a:off x="6350" y="6350"/>
              <a:ext cx="10907903" cy="1934845"/>
            </a:xfrm>
            <a:custGeom>
              <a:avLst/>
              <a:gdLst/>
              <a:ahLst/>
              <a:cxnLst/>
              <a:rect r="r" b="b" t="t" l="l"/>
              <a:pathLst>
                <a:path h="1934845" w="10907903">
                  <a:moveTo>
                    <a:pt x="0" y="221488"/>
                  </a:moveTo>
                  <a:cubicBezTo>
                    <a:pt x="0" y="99187"/>
                    <a:pt x="99695" y="0"/>
                    <a:pt x="222631" y="0"/>
                  </a:cubicBezTo>
                  <a:lnTo>
                    <a:pt x="10685272" y="0"/>
                  </a:lnTo>
                  <a:cubicBezTo>
                    <a:pt x="10808208" y="0"/>
                    <a:pt x="10907903" y="99187"/>
                    <a:pt x="10907903" y="221488"/>
                  </a:cubicBezTo>
                  <a:lnTo>
                    <a:pt x="10907903" y="1713357"/>
                  </a:lnTo>
                  <a:cubicBezTo>
                    <a:pt x="10907903" y="1835658"/>
                    <a:pt x="10808208" y="1934845"/>
                    <a:pt x="10685272" y="1934845"/>
                  </a:cubicBezTo>
                  <a:lnTo>
                    <a:pt x="222631" y="1934845"/>
                  </a:lnTo>
                  <a:cubicBezTo>
                    <a:pt x="99695" y="1934718"/>
                    <a:pt x="0" y="1835658"/>
                    <a:pt x="0" y="1713357"/>
                  </a:cubicBezTo>
                  <a:close/>
                </a:path>
              </a:pathLst>
            </a:custGeom>
            <a:solidFill>
              <a:srgbClr val="D1EFE4"/>
            </a:solidFill>
          </p:spPr>
        </p:sp>
        <p:sp>
          <p:nvSpPr>
            <p:cNvPr name="Freeform 15" id="15"/>
            <p:cNvSpPr/>
            <p:nvPr/>
          </p:nvSpPr>
          <p:spPr>
            <a:xfrm flipH="false" flipV="false" rot="0">
              <a:off x="0" y="0"/>
              <a:ext cx="10920603" cy="1947545"/>
            </a:xfrm>
            <a:custGeom>
              <a:avLst/>
              <a:gdLst/>
              <a:ahLst/>
              <a:cxnLst/>
              <a:rect r="r" b="b" t="t" l="l"/>
              <a:pathLst>
                <a:path h="1947545" w="10920603">
                  <a:moveTo>
                    <a:pt x="0" y="227838"/>
                  </a:moveTo>
                  <a:cubicBezTo>
                    <a:pt x="0" y="101981"/>
                    <a:pt x="102489" y="0"/>
                    <a:pt x="228981" y="0"/>
                  </a:cubicBezTo>
                  <a:lnTo>
                    <a:pt x="10691622" y="0"/>
                  </a:lnTo>
                  <a:lnTo>
                    <a:pt x="10691622" y="6350"/>
                  </a:lnTo>
                  <a:lnTo>
                    <a:pt x="10691622" y="0"/>
                  </a:lnTo>
                  <a:cubicBezTo>
                    <a:pt x="10818114" y="0"/>
                    <a:pt x="10920603" y="101981"/>
                    <a:pt x="10920603" y="227838"/>
                  </a:cubicBezTo>
                  <a:lnTo>
                    <a:pt x="10914253" y="227838"/>
                  </a:lnTo>
                  <a:lnTo>
                    <a:pt x="10920603" y="227838"/>
                  </a:lnTo>
                  <a:lnTo>
                    <a:pt x="10920603" y="1719707"/>
                  </a:lnTo>
                  <a:lnTo>
                    <a:pt x="10914253" y="1719707"/>
                  </a:lnTo>
                  <a:lnTo>
                    <a:pt x="10920603" y="1719707"/>
                  </a:lnTo>
                  <a:cubicBezTo>
                    <a:pt x="10920603" y="1845564"/>
                    <a:pt x="10818114" y="1947545"/>
                    <a:pt x="10691622" y="1947545"/>
                  </a:cubicBezTo>
                  <a:lnTo>
                    <a:pt x="10691622" y="1941195"/>
                  </a:lnTo>
                  <a:lnTo>
                    <a:pt x="10691622" y="1947545"/>
                  </a:lnTo>
                  <a:lnTo>
                    <a:pt x="228981" y="1947545"/>
                  </a:lnTo>
                  <a:lnTo>
                    <a:pt x="228981" y="1941195"/>
                  </a:lnTo>
                  <a:lnTo>
                    <a:pt x="228981" y="1947545"/>
                  </a:lnTo>
                  <a:cubicBezTo>
                    <a:pt x="102489" y="1947418"/>
                    <a:pt x="0" y="1845564"/>
                    <a:pt x="0" y="1719707"/>
                  </a:cubicBezTo>
                  <a:lnTo>
                    <a:pt x="0" y="227838"/>
                  </a:lnTo>
                  <a:lnTo>
                    <a:pt x="6350" y="227838"/>
                  </a:lnTo>
                  <a:lnTo>
                    <a:pt x="0" y="227838"/>
                  </a:lnTo>
                  <a:moveTo>
                    <a:pt x="12700" y="227838"/>
                  </a:moveTo>
                  <a:lnTo>
                    <a:pt x="12700" y="1719707"/>
                  </a:lnTo>
                  <a:lnTo>
                    <a:pt x="6350" y="1719707"/>
                  </a:lnTo>
                  <a:lnTo>
                    <a:pt x="12700" y="1719707"/>
                  </a:lnTo>
                  <a:cubicBezTo>
                    <a:pt x="12700" y="1838452"/>
                    <a:pt x="109474" y="1934845"/>
                    <a:pt x="228981" y="1934845"/>
                  </a:cubicBezTo>
                  <a:lnTo>
                    <a:pt x="10691622" y="1934845"/>
                  </a:lnTo>
                  <a:cubicBezTo>
                    <a:pt x="10811128" y="1934845"/>
                    <a:pt x="10907903" y="1838579"/>
                    <a:pt x="10907903" y="1719707"/>
                  </a:cubicBezTo>
                  <a:lnTo>
                    <a:pt x="10907903" y="227838"/>
                  </a:lnTo>
                  <a:cubicBezTo>
                    <a:pt x="10907903" y="108966"/>
                    <a:pt x="10811129" y="12700"/>
                    <a:pt x="10691622" y="12700"/>
                  </a:cubicBezTo>
                  <a:lnTo>
                    <a:pt x="228981" y="12700"/>
                  </a:lnTo>
                  <a:lnTo>
                    <a:pt x="228981" y="6350"/>
                  </a:lnTo>
                  <a:lnTo>
                    <a:pt x="228981" y="12700"/>
                  </a:lnTo>
                  <a:cubicBezTo>
                    <a:pt x="109474" y="12700"/>
                    <a:pt x="12700" y="108966"/>
                    <a:pt x="12700" y="227838"/>
                  </a:cubicBezTo>
                  <a:close/>
                </a:path>
              </a:pathLst>
            </a:custGeom>
            <a:solidFill>
              <a:srgbClr val="B7D5CA"/>
            </a:solidFill>
          </p:spPr>
        </p:sp>
      </p:grpSp>
      <p:sp>
        <p:nvSpPr>
          <p:cNvPr name="TextBox 16" id="16"/>
          <p:cNvSpPr txBox="true"/>
          <p:nvPr/>
        </p:nvSpPr>
        <p:spPr>
          <a:xfrm rot="0">
            <a:off x="931961" y="4288929"/>
            <a:ext cx="2475607" cy="288280"/>
          </a:xfrm>
          <a:prstGeom prst="rect">
            <a:avLst/>
          </a:prstGeom>
        </p:spPr>
        <p:txBody>
          <a:bodyPr anchor="t" rtlCol="false" tIns="0" lIns="0" bIns="0" rIns="0">
            <a:spAutoFit/>
          </a:bodyPr>
          <a:lstStyle/>
          <a:p>
            <a:pPr algn="l">
              <a:lnSpc>
                <a:spcPts val="2249"/>
              </a:lnSpc>
            </a:pPr>
            <a:r>
              <a:rPr lang="en-US" sz="1812" b="true">
                <a:solidFill>
                  <a:srgbClr val="4B4A4A"/>
                </a:solidFill>
                <a:latin typeface="Noto Serif Bold"/>
                <a:ea typeface="Noto Serif Bold"/>
                <a:cs typeface="Noto Serif Bold"/>
                <a:sym typeface="Noto Serif Bold"/>
              </a:rPr>
              <a:t>Energy Consumption</a:t>
            </a:r>
          </a:p>
        </p:txBody>
      </p:sp>
      <p:sp>
        <p:nvSpPr>
          <p:cNvPr name="TextBox 17" id="17"/>
          <p:cNvSpPr txBox="true"/>
          <p:nvPr/>
        </p:nvSpPr>
        <p:spPr>
          <a:xfrm rot="0">
            <a:off x="931961" y="4694933"/>
            <a:ext cx="7793088" cy="657225"/>
          </a:xfrm>
          <a:prstGeom prst="rect">
            <a:avLst/>
          </a:prstGeom>
        </p:spPr>
        <p:txBody>
          <a:bodyPr anchor="t" rtlCol="false" tIns="0" lIns="0" bIns="0" rIns="0">
            <a:spAutoFit/>
          </a:bodyPr>
          <a:lstStyle/>
          <a:p>
            <a:pPr algn="l">
              <a:lnSpc>
                <a:spcPts val="2312"/>
              </a:lnSpc>
            </a:pPr>
            <a:r>
              <a:rPr lang="en-US" sz="1437">
                <a:solidFill>
                  <a:srgbClr val="4B4A4A"/>
                </a:solidFill>
                <a:latin typeface="Arimo"/>
                <a:ea typeface="Arimo"/>
                <a:cs typeface="Arimo"/>
                <a:sym typeface="Arimo"/>
              </a:rPr>
              <a:t>Proof-of-work mining consumes massive amounts of electricity. Bitcoin alone uses more energy annually than some countries, raising sustainability concerns.</a:t>
            </a:r>
          </a:p>
        </p:txBody>
      </p:sp>
      <p:grpSp>
        <p:nvGrpSpPr>
          <p:cNvPr name="Group 18" id="18"/>
          <p:cNvGrpSpPr/>
          <p:nvPr/>
        </p:nvGrpSpPr>
        <p:grpSpPr>
          <a:xfrm rot="0">
            <a:off x="733276" y="5725716"/>
            <a:ext cx="8190459" cy="1460599"/>
            <a:chOff x="0" y="0"/>
            <a:chExt cx="10920612" cy="1947465"/>
          </a:xfrm>
        </p:grpSpPr>
        <p:sp>
          <p:nvSpPr>
            <p:cNvPr name="Freeform 19" id="19"/>
            <p:cNvSpPr/>
            <p:nvPr/>
          </p:nvSpPr>
          <p:spPr>
            <a:xfrm flipH="false" flipV="false" rot="0">
              <a:off x="6350" y="6350"/>
              <a:ext cx="10907903" cy="1934845"/>
            </a:xfrm>
            <a:custGeom>
              <a:avLst/>
              <a:gdLst/>
              <a:ahLst/>
              <a:cxnLst/>
              <a:rect r="r" b="b" t="t" l="l"/>
              <a:pathLst>
                <a:path h="1934845" w="10907903">
                  <a:moveTo>
                    <a:pt x="0" y="221488"/>
                  </a:moveTo>
                  <a:cubicBezTo>
                    <a:pt x="0" y="99187"/>
                    <a:pt x="99695" y="0"/>
                    <a:pt x="222631" y="0"/>
                  </a:cubicBezTo>
                  <a:lnTo>
                    <a:pt x="10685272" y="0"/>
                  </a:lnTo>
                  <a:cubicBezTo>
                    <a:pt x="10808208" y="0"/>
                    <a:pt x="10907903" y="99187"/>
                    <a:pt x="10907903" y="221488"/>
                  </a:cubicBezTo>
                  <a:lnTo>
                    <a:pt x="10907903" y="1713357"/>
                  </a:lnTo>
                  <a:cubicBezTo>
                    <a:pt x="10907903" y="1835658"/>
                    <a:pt x="10808208" y="1934845"/>
                    <a:pt x="10685272" y="1934845"/>
                  </a:cubicBezTo>
                  <a:lnTo>
                    <a:pt x="222631" y="1934845"/>
                  </a:lnTo>
                  <a:cubicBezTo>
                    <a:pt x="99695" y="1934718"/>
                    <a:pt x="0" y="1835658"/>
                    <a:pt x="0" y="1713357"/>
                  </a:cubicBezTo>
                  <a:close/>
                </a:path>
              </a:pathLst>
            </a:custGeom>
            <a:solidFill>
              <a:srgbClr val="D1EFE4"/>
            </a:solidFill>
          </p:spPr>
        </p:sp>
        <p:sp>
          <p:nvSpPr>
            <p:cNvPr name="Freeform 20" id="20"/>
            <p:cNvSpPr/>
            <p:nvPr/>
          </p:nvSpPr>
          <p:spPr>
            <a:xfrm flipH="false" flipV="false" rot="0">
              <a:off x="0" y="0"/>
              <a:ext cx="10920603" cy="1947545"/>
            </a:xfrm>
            <a:custGeom>
              <a:avLst/>
              <a:gdLst/>
              <a:ahLst/>
              <a:cxnLst/>
              <a:rect r="r" b="b" t="t" l="l"/>
              <a:pathLst>
                <a:path h="1947545" w="10920603">
                  <a:moveTo>
                    <a:pt x="0" y="227838"/>
                  </a:moveTo>
                  <a:cubicBezTo>
                    <a:pt x="0" y="101981"/>
                    <a:pt x="102489" y="0"/>
                    <a:pt x="228981" y="0"/>
                  </a:cubicBezTo>
                  <a:lnTo>
                    <a:pt x="10691622" y="0"/>
                  </a:lnTo>
                  <a:lnTo>
                    <a:pt x="10691622" y="6350"/>
                  </a:lnTo>
                  <a:lnTo>
                    <a:pt x="10691622" y="0"/>
                  </a:lnTo>
                  <a:cubicBezTo>
                    <a:pt x="10818114" y="0"/>
                    <a:pt x="10920603" y="101981"/>
                    <a:pt x="10920603" y="227838"/>
                  </a:cubicBezTo>
                  <a:lnTo>
                    <a:pt x="10914253" y="227838"/>
                  </a:lnTo>
                  <a:lnTo>
                    <a:pt x="10920603" y="227838"/>
                  </a:lnTo>
                  <a:lnTo>
                    <a:pt x="10920603" y="1719707"/>
                  </a:lnTo>
                  <a:lnTo>
                    <a:pt x="10914253" y="1719707"/>
                  </a:lnTo>
                  <a:lnTo>
                    <a:pt x="10920603" y="1719707"/>
                  </a:lnTo>
                  <a:cubicBezTo>
                    <a:pt x="10920603" y="1845564"/>
                    <a:pt x="10818114" y="1947545"/>
                    <a:pt x="10691622" y="1947545"/>
                  </a:cubicBezTo>
                  <a:lnTo>
                    <a:pt x="10691622" y="1941195"/>
                  </a:lnTo>
                  <a:lnTo>
                    <a:pt x="10691622" y="1947545"/>
                  </a:lnTo>
                  <a:lnTo>
                    <a:pt x="228981" y="1947545"/>
                  </a:lnTo>
                  <a:lnTo>
                    <a:pt x="228981" y="1941195"/>
                  </a:lnTo>
                  <a:lnTo>
                    <a:pt x="228981" y="1947545"/>
                  </a:lnTo>
                  <a:cubicBezTo>
                    <a:pt x="102489" y="1947418"/>
                    <a:pt x="0" y="1845564"/>
                    <a:pt x="0" y="1719707"/>
                  </a:cubicBezTo>
                  <a:lnTo>
                    <a:pt x="0" y="227838"/>
                  </a:lnTo>
                  <a:lnTo>
                    <a:pt x="6350" y="227838"/>
                  </a:lnTo>
                  <a:lnTo>
                    <a:pt x="0" y="227838"/>
                  </a:lnTo>
                  <a:moveTo>
                    <a:pt x="12700" y="227838"/>
                  </a:moveTo>
                  <a:lnTo>
                    <a:pt x="12700" y="1719707"/>
                  </a:lnTo>
                  <a:lnTo>
                    <a:pt x="6350" y="1719707"/>
                  </a:lnTo>
                  <a:lnTo>
                    <a:pt x="12700" y="1719707"/>
                  </a:lnTo>
                  <a:cubicBezTo>
                    <a:pt x="12700" y="1838452"/>
                    <a:pt x="109474" y="1934845"/>
                    <a:pt x="228981" y="1934845"/>
                  </a:cubicBezTo>
                  <a:lnTo>
                    <a:pt x="10691622" y="1934845"/>
                  </a:lnTo>
                  <a:cubicBezTo>
                    <a:pt x="10811128" y="1934845"/>
                    <a:pt x="10907903" y="1838579"/>
                    <a:pt x="10907903" y="1719707"/>
                  </a:cubicBezTo>
                  <a:lnTo>
                    <a:pt x="10907903" y="227838"/>
                  </a:lnTo>
                  <a:cubicBezTo>
                    <a:pt x="10907903" y="108966"/>
                    <a:pt x="10811129" y="12700"/>
                    <a:pt x="10691622" y="12700"/>
                  </a:cubicBezTo>
                  <a:lnTo>
                    <a:pt x="228981" y="12700"/>
                  </a:lnTo>
                  <a:lnTo>
                    <a:pt x="228981" y="6350"/>
                  </a:lnTo>
                  <a:lnTo>
                    <a:pt x="228981" y="12700"/>
                  </a:lnTo>
                  <a:cubicBezTo>
                    <a:pt x="109474" y="12700"/>
                    <a:pt x="12700" y="108966"/>
                    <a:pt x="12700" y="227838"/>
                  </a:cubicBezTo>
                  <a:close/>
                </a:path>
              </a:pathLst>
            </a:custGeom>
            <a:solidFill>
              <a:srgbClr val="B7D5CA"/>
            </a:solidFill>
          </p:spPr>
        </p:sp>
      </p:grpSp>
      <p:sp>
        <p:nvSpPr>
          <p:cNvPr name="TextBox 21" id="21"/>
          <p:cNvSpPr txBox="true"/>
          <p:nvPr/>
        </p:nvSpPr>
        <p:spPr>
          <a:xfrm rot="0">
            <a:off x="931961" y="5924401"/>
            <a:ext cx="2761209" cy="288280"/>
          </a:xfrm>
          <a:prstGeom prst="rect">
            <a:avLst/>
          </a:prstGeom>
        </p:spPr>
        <p:txBody>
          <a:bodyPr anchor="t" rtlCol="false" tIns="0" lIns="0" bIns="0" rIns="0">
            <a:spAutoFit/>
          </a:bodyPr>
          <a:lstStyle/>
          <a:p>
            <a:pPr algn="l">
              <a:lnSpc>
                <a:spcPts val="2249"/>
              </a:lnSpc>
            </a:pPr>
            <a:r>
              <a:rPr lang="en-US" sz="1812" b="true">
                <a:solidFill>
                  <a:srgbClr val="4B4A4A"/>
                </a:solidFill>
                <a:latin typeface="Noto Serif Bold"/>
                <a:ea typeface="Noto Serif Bold"/>
                <a:cs typeface="Noto Serif Bold"/>
                <a:sym typeface="Noto Serif Bold"/>
              </a:rPr>
              <a:t>Regulatory Uncertainty</a:t>
            </a:r>
          </a:p>
        </p:txBody>
      </p:sp>
      <p:sp>
        <p:nvSpPr>
          <p:cNvPr name="TextBox 22" id="22"/>
          <p:cNvSpPr txBox="true"/>
          <p:nvPr/>
        </p:nvSpPr>
        <p:spPr>
          <a:xfrm rot="0">
            <a:off x="931961" y="6330404"/>
            <a:ext cx="7793088" cy="657225"/>
          </a:xfrm>
          <a:prstGeom prst="rect">
            <a:avLst/>
          </a:prstGeom>
        </p:spPr>
        <p:txBody>
          <a:bodyPr anchor="t" rtlCol="false" tIns="0" lIns="0" bIns="0" rIns="0">
            <a:spAutoFit/>
          </a:bodyPr>
          <a:lstStyle/>
          <a:p>
            <a:pPr algn="l">
              <a:lnSpc>
                <a:spcPts val="2312"/>
              </a:lnSpc>
            </a:pPr>
            <a:r>
              <a:rPr lang="en-US" sz="1437">
                <a:solidFill>
                  <a:srgbClr val="4B4A4A"/>
                </a:solidFill>
                <a:latin typeface="Arimo"/>
                <a:ea typeface="Arimo"/>
                <a:cs typeface="Arimo"/>
                <a:sym typeface="Arimo"/>
              </a:rPr>
              <a:t>Evolving legal frameworks create compliance challenges. Different jurisdictions have conflicting regulations regarding cryptocurrency and blockchain applications.</a:t>
            </a:r>
          </a:p>
        </p:txBody>
      </p:sp>
      <p:grpSp>
        <p:nvGrpSpPr>
          <p:cNvPr name="Group 23" id="23"/>
          <p:cNvGrpSpPr/>
          <p:nvPr/>
        </p:nvGrpSpPr>
        <p:grpSpPr>
          <a:xfrm rot="0">
            <a:off x="733276" y="7361187"/>
            <a:ext cx="8190459" cy="1460599"/>
            <a:chOff x="0" y="0"/>
            <a:chExt cx="10920612" cy="1947465"/>
          </a:xfrm>
        </p:grpSpPr>
        <p:sp>
          <p:nvSpPr>
            <p:cNvPr name="Freeform 24" id="24"/>
            <p:cNvSpPr/>
            <p:nvPr/>
          </p:nvSpPr>
          <p:spPr>
            <a:xfrm flipH="false" flipV="false" rot="0">
              <a:off x="6350" y="6350"/>
              <a:ext cx="10907903" cy="1934845"/>
            </a:xfrm>
            <a:custGeom>
              <a:avLst/>
              <a:gdLst/>
              <a:ahLst/>
              <a:cxnLst/>
              <a:rect r="r" b="b" t="t" l="l"/>
              <a:pathLst>
                <a:path h="1934845" w="10907903">
                  <a:moveTo>
                    <a:pt x="0" y="221488"/>
                  </a:moveTo>
                  <a:cubicBezTo>
                    <a:pt x="0" y="99187"/>
                    <a:pt x="99695" y="0"/>
                    <a:pt x="222631" y="0"/>
                  </a:cubicBezTo>
                  <a:lnTo>
                    <a:pt x="10685272" y="0"/>
                  </a:lnTo>
                  <a:cubicBezTo>
                    <a:pt x="10808208" y="0"/>
                    <a:pt x="10907903" y="99187"/>
                    <a:pt x="10907903" y="221488"/>
                  </a:cubicBezTo>
                  <a:lnTo>
                    <a:pt x="10907903" y="1713357"/>
                  </a:lnTo>
                  <a:cubicBezTo>
                    <a:pt x="10907903" y="1835658"/>
                    <a:pt x="10808208" y="1934845"/>
                    <a:pt x="10685272" y="1934845"/>
                  </a:cubicBezTo>
                  <a:lnTo>
                    <a:pt x="222631" y="1934845"/>
                  </a:lnTo>
                  <a:cubicBezTo>
                    <a:pt x="99695" y="1934718"/>
                    <a:pt x="0" y="1835658"/>
                    <a:pt x="0" y="1713357"/>
                  </a:cubicBezTo>
                  <a:close/>
                </a:path>
              </a:pathLst>
            </a:custGeom>
            <a:solidFill>
              <a:srgbClr val="D1EFE4"/>
            </a:solidFill>
          </p:spPr>
        </p:sp>
        <p:sp>
          <p:nvSpPr>
            <p:cNvPr name="Freeform 25" id="25"/>
            <p:cNvSpPr/>
            <p:nvPr/>
          </p:nvSpPr>
          <p:spPr>
            <a:xfrm flipH="false" flipV="false" rot="0">
              <a:off x="0" y="0"/>
              <a:ext cx="10920603" cy="1947545"/>
            </a:xfrm>
            <a:custGeom>
              <a:avLst/>
              <a:gdLst/>
              <a:ahLst/>
              <a:cxnLst/>
              <a:rect r="r" b="b" t="t" l="l"/>
              <a:pathLst>
                <a:path h="1947545" w="10920603">
                  <a:moveTo>
                    <a:pt x="0" y="227838"/>
                  </a:moveTo>
                  <a:cubicBezTo>
                    <a:pt x="0" y="101981"/>
                    <a:pt x="102489" y="0"/>
                    <a:pt x="228981" y="0"/>
                  </a:cubicBezTo>
                  <a:lnTo>
                    <a:pt x="10691622" y="0"/>
                  </a:lnTo>
                  <a:lnTo>
                    <a:pt x="10691622" y="6350"/>
                  </a:lnTo>
                  <a:lnTo>
                    <a:pt x="10691622" y="0"/>
                  </a:lnTo>
                  <a:cubicBezTo>
                    <a:pt x="10818114" y="0"/>
                    <a:pt x="10920603" y="101981"/>
                    <a:pt x="10920603" y="227838"/>
                  </a:cubicBezTo>
                  <a:lnTo>
                    <a:pt x="10914253" y="227838"/>
                  </a:lnTo>
                  <a:lnTo>
                    <a:pt x="10920603" y="227838"/>
                  </a:lnTo>
                  <a:lnTo>
                    <a:pt x="10920603" y="1719707"/>
                  </a:lnTo>
                  <a:lnTo>
                    <a:pt x="10914253" y="1719707"/>
                  </a:lnTo>
                  <a:lnTo>
                    <a:pt x="10920603" y="1719707"/>
                  </a:lnTo>
                  <a:cubicBezTo>
                    <a:pt x="10920603" y="1845564"/>
                    <a:pt x="10818114" y="1947545"/>
                    <a:pt x="10691622" y="1947545"/>
                  </a:cubicBezTo>
                  <a:lnTo>
                    <a:pt x="10691622" y="1941195"/>
                  </a:lnTo>
                  <a:lnTo>
                    <a:pt x="10691622" y="1947545"/>
                  </a:lnTo>
                  <a:lnTo>
                    <a:pt x="228981" y="1947545"/>
                  </a:lnTo>
                  <a:lnTo>
                    <a:pt x="228981" y="1941195"/>
                  </a:lnTo>
                  <a:lnTo>
                    <a:pt x="228981" y="1947545"/>
                  </a:lnTo>
                  <a:cubicBezTo>
                    <a:pt x="102489" y="1947418"/>
                    <a:pt x="0" y="1845564"/>
                    <a:pt x="0" y="1719707"/>
                  </a:cubicBezTo>
                  <a:lnTo>
                    <a:pt x="0" y="227838"/>
                  </a:lnTo>
                  <a:lnTo>
                    <a:pt x="6350" y="227838"/>
                  </a:lnTo>
                  <a:lnTo>
                    <a:pt x="0" y="227838"/>
                  </a:lnTo>
                  <a:moveTo>
                    <a:pt x="12700" y="227838"/>
                  </a:moveTo>
                  <a:lnTo>
                    <a:pt x="12700" y="1719707"/>
                  </a:lnTo>
                  <a:lnTo>
                    <a:pt x="6350" y="1719707"/>
                  </a:lnTo>
                  <a:lnTo>
                    <a:pt x="12700" y="1719707"/>
                  </a:lnTo>
                  <a:cubicBezTo>
                    <a:pt x="12700" y="1838452"/>
                    <a:pt x="109474" y="1934845"/>
                    <a:pt x="228981" y="1934845"/>
                  </a:cubicBezTo>
                  <a:lnTo>
                    <a:pt x="10691622" y="1934845"/>
                  </a:lnTo>
                  <a:cubicBezTo>
                    <a:pt x="10811128" y="1934845"/>
                    <a:pt x="10907903" y="1838579"/>
                    <a:pt x="10907903" y="1719707"/>
                  </a:cubicBezTo>
                  <a:lnTo>
                    <a:pt x="10907903" y="227838"/>
                  </a:lnTo>
                  <a:cubicBezTo>
                    <a:pt x="10907903" y="108966"/>
                    <a:pt x="10811129" y="12700"/>
                    <a:pt x="10691622" y="12700"/>
                  </a:cubicBezTo>
                  <a:lnTo>
                    <a:pt x="228981" y="12700"/>
                  </a:lnTo>
                  <a:lnTo>
                    <a:pt x="228981" y="6350"/>
                  </a:lnTo>
                  <a:lnTo>
                    <a:pt x="228981" y="12700"/>
                  </a:lnTo>
                  <a:cubicBezTo>
                    <a:pt x="109474" y="12700"/>
                    <a:pt x="12700" y="108966"/>
                    <a:pt x="12700" y="227838"/>
                  </a:cubicBezTo>
                  <a:close/>
                </a:path>
              </a:pathLst>
            </a:custGeom>
            <a:solidFill>
              <a:srgbClr val="B7D5CA"/>
            </a:solidFill>
          </p:spPr>
        </p:sp>
      </p:grpSp>
      <p:sp>
        <p:nvSpPr>
          <p:cNvPr name="TextBox 26" id="26"/>
          <p:cNvSpPr txBox="true"/>
          <p:nvPr/>
        </p:nvSpPr>
        <p:spPr>
          <a:xfrm rot="0">
            <a:off x="931961" y="7559874"/>
            <a:ext cx="2306390" cy="288280"/>
          </a:xfrm>
          <a:prstGeom prst="rect">
            <a:avLst/>
          </a:prstGeom>
        </p:spPr>
        <p:txBody>
          <a:bodyPr anchor="t" rtlCol="false" tIns="0" lIns="0" bIns="0" rIns="0">
            <a:spAutoFit/>
          </a:bodyPr>
          <a:lstStyle/>
          <a:p>
            <a:pPr algn="l">
              <a:lnSpc>
                <a:spcPts val="2249"/>
              </a:lnSpc>
            </a:pPr>
            <a:r>
              <a:rPr lang="en-US" sz="1812" b="true">
                <a:solidFill>
                  <a:srgbClr val="4B4A4A"/>
                </a:solidFill>
                <a:latin typeface="Noto Serif Bold"/>
                <a:ea typeface="Noto Serif Bold"/>
                <a:cs typeface="Noto Serif Bold"/>
                <a:sym typeface="Noto Serif Bold"/>
              </a:rPr>
              <a:t>Adoption Barriers</a:t>
            </a:r>
          </a:p>
        </p:txBody>
      </p:sp>
      <p:sp>
        <p:nvSpPr>
          <p:cNvPr name="TextBox 27" id="27"/>
          <p:cNvSpPr txBox="true"/>
          <p:nvPr/>
        </p:nvSpPr>
        <p:spPr>
          <a:xfrm rot="0">
            <a:off x="931961" y="7965876"/>
            <a:ext cx="7793088" cy="657225"/>
          </a:xfrm>
          <a:prstGeom prst="rect">
            <a:avLst/>
          </a:prstGeom>
        </p:spPr>
        <p:txBody>
          <a:bodyPr anchor="t" rtlCol="false" tIns="0" lIns="0" bIns="0" rIns="0">
            <a:spAutoFit/>
          </a:bodyPr>
          <a:lstStyle/>
          <a:p>
            <a:pPr algn="l">
              <a:lnSpc>
                <a:spcPts val="2312"/>
              </a:lnSpc>
            </a:pPr>
            <a:r>
              <a:rPr lang="en-US" sz="1437">
                <a:solidFill>
                  <a:srgbClr val="4B4A4A"/>
                </a:solidFill>
                <a:latin typeface="Arimo"/>
                <a:ea typeface="Arimo"/>
                <a:cs typeface="Arimo"/>
                <a:sym typeface="Arimo"/>
              </a:rPr>
              <a:t>Technical complexity, integration costs, and resistance to change slow enterprise adoption. Lack of standardization creates interoperability issues.</a:t>
            </a:r>
          </a:p>
        </p:txBody>
      </p:sp>
      <p:grpSp>
        <p:nvGrpSpPr>
          <p:cNvPr name="Group 28" id="28"/>
          <p:cNvGrpSpPr>
            <a:grpSpLocks noChangeAspect="true"/>
          </p:cNvGrpSpPr>
          <p:nvPr/>
        </p:nvGrpSpPr>
        <p:grpSpPr>
          <a:xfrm rot="0">
            <a:off x="9378554" y="2164259"/>
            <a:ext cx="5825132" cy="5825132"/>
            <a:chOff x="0" y="0"/>
            <a:chExt cx="7766843" cy="7766843"/>
          </a:xfrm>
        </p:grpSpPr>
        <p:sp>
          <p:nvSpPr>
            <p:cNvPr name="Freeform 29" id="29" descr="preencoded.png"/>
            <p:cNvSpPr/>
            <p:nvPr/>
          </p:nvSpPr>
          <p:spPr>
            <a:xfrm flipH="false" flipV="false" rot="0">
              <a:off x="0" y="0"/>
              <a:ext cx="7766812" cy="7766812"/>
            </a:xfrm>
            <a:custGeom>
              <a:avLst/>
              <a:gdLst/>
              <a:ahLst/>
              <a:cxnLst/>
              <a:rect r="r" b="b" t="t" l="l"/>
              <a:pathLst>
                <a:path h="7766812" w="7766812">
                  <a:moveTo>
                    <a:pt x="0" y="0"/>
                  </a:moveTo>
                  <a:lnTo>
                    <a:pt x="7766812" y="0"/>
                  </a:lnTo>
                  <a:lnTo>
                    <a:pt x="7766812" y="7766812"/>
                  </a:lnTo>
                  <a:lnTo>
                    <a:pt x="0" y="7766812"/>
                  </a:lnTo>
                  <a:lnTo>
                    <a:pt x="0" y="0"/>
                  </a:lnTo>
                  <a:close/>
                </a:path>
              </a:pathLst>
            </a:custGeom>
            <a:blipFill>
              <a:blip r:embed="rId4"/>
              <a:stretch>
                <a:fillRect l="0" t="0" r="0" b="0"/>
              </a:stretch>
            </a:blipFill>
          </p:spPr>
        </p:sp>
      </p:grpSp>
      <p:grpSp>
        <p:nvGrpSpPr>
          <p:cNvPr name="Group 30" id="30"/>
          <p:cNvGrpSpPr/>
          <p:nvPr/>
        </p:nvGrpSpPr>
        <p:grpSpPr>
          <a:xfrm rot="0">
            <a:off x="9378554" y="8196858"/>
            <a:ext cx="8180934" cy="1374279"/>
            <a:chOff x="0" y="0"/>
            <a:chExt cx="10907912" cy="1832372"/>
          </a:xfrm>
        </p:grpSpPr>
        <p:sp>
          <p:nvSpPr>
            <p:cNvPr name="Freeform 31" id="31"/>
            <p:cNvSpPr/>
            <p:nvPr/>
          </p:nvSpPr>
          <p:spPr>
            <a:xfrm flipH="false" flipV="false" rot="0">
              <a:off x="0" y="0"/>
              <a:ext cx="10907903" cy="1832356"/>
            </a:xfrm>
            <a:custGeom>
              <a:avLst/>
              <a:gdLst/>
              <a:ahLst/>
              <a:cxnLst/>
              <a:rect r="r" b="b" t="t" l="l"/>
              <a:pathLst>
                <a:path h="1832356" w="10907903">
                  <a:moveTo>
                    <a:pt x="0" y="221361"/>
                  </a:moveTo>
                  <a:cubicBezTo>
                    <a:pt x="0" y="99187"/>
                    <a:pt x="99187" y="0"/>
                    <a:pt x="221361" y="0"/>
                  </a:cubicBezTo>
                  <a:lnTo>
                    <a:pt x="10686542" y="0"/>
                  </a:lnTo>
                  <a:cubicBezTo>
                    <a:pt x="10808843" y="0"/>
                    <a:pt x="10907903" y="99187"/>
                    <a:pt x="10907903" y="221361"/>
                  </a:cubicBezTo>
                  <a:lnTo>
                    <a:pt x="10907903" y="1610995"/>
                  </a:lnTo>
                  <a:cubicBezTo>
                    <a:pt x="10907903" y="1733296"/>
                    <a:pt x="10808716" y="1832356"/>
                    <a:pt x="10686542" y="1832356"/>
                  </a:cubicBezTo>
                  <a:lnTo>
                    <a:pt x="221361" y="1832356"/>
                  </a:lnTo>
                  <a:cubicBezTo>
                    <a:pt x="99187" y="1832356"/>
                    <a:pt x="0" y="1733296"/>
                    <a:pt x="0" y="1610995"/>
                  </a:cubicBezTo>
                  <a:close/>
                </a:path>
              </a:pathLst>
            </a:custGeom>
            <a:solidFill>
              <a:srgbClr val="B3FFE7"/>
            </a:solidFill>
          </p:spPr>
        </p:sp>
      </p:grpSp>
      <p:grpSp>
        <p:nvGrpSpPr>
          <p:cNvPr name="Group 32" id="32"/>
          <p:cNvGrpSpPr>
            <a:grpSpLocks noChangeAspect="true"/>
          </p:cNvGrpSpPr>
          <p:nvPr/>
        </p:nvGrpSpPr>
        <p:grpSpPr>
          <a:xfrm rot="0">
            <a:off x="9562951" y="8475315"/>
            <a:ext cx="230535" cy="184397"/>
            <a:chOff x="0" y="0"/>
            <a:chExt cx="307380" cy="245863"/>
          </a:xfrm>
        </p:grpSpPr>
        <p:sp>
          <p:nvSpPr>
            <p:cNvPr name="Freeform 33" id="33" descr="preencoded.png"/>
            <p:cNvSpPr/>
            <p:nvPr/>
          </p:nvSpPr>
          <p:spPr>
            <a:xfrm flipH="false" flipV="false" rot="0">
              <a:off x="0" y="0"/>
              <a:ext cx="307340" cy="245872"/>
            </a:xfrm>
            <a:custGeom>
              <a:avLst/>
              <a:gdLst/>
              <a:ahLst/>
              <a:cxnLst/>
              <a:rect r="r" b="b" t="t" l="l"/>
              <a:pathLst>
                <a:path h="245872" w="307340">
                  <a:moveTo>
                    <a:pt x="0" y="0"/>
                  </a:moveTo>
                  <a:lnTo>
                    <a:pt x="307340" y="0"/>
                  </a:lnTo>
                  <a:lnTo>
                    <a:pt x="307340" y="245872"/>
                  </a:lnTo>
                  <a:lnTo>
                    <a:pt x="0" y="245872"/>
                  </a:lnTo>
                  <a:lnTo>
                    <a:pt x="0" y="0"/>
                  </a:lnTo>
                  <a:close/>
                </a:path>
              </a:pathLst>
            </a:custGeom>
            <a:blipFill>
              <a:blip r:embed="rId5"/>
              <a:stretch>
                <a:fillRect l="-518" t="0" r="-531" b="3"/>
              </a:stretch>
            </a:blipFill>
          </p:spPr>
        </p:sp>
      </p:grpSp>
      <p:sp>
        <p:nvSpPr>
          <p:cNvPr name="TextBox 34" id="34"/>
          <p:cNvSpPr txBox="true"/>
          <p:nvPr/>
        </p:nvSpPr>
        <p:spPr>
          <a:xfrm rot="0">
            <a:off x="9977884" y="8360569"/>
            <a:ext cx="7397204" cy="952500"/>
          </a:xfrm>
          <a:prstGeom prst="rect">
            <a:avLst/>
          </a:prstGeom>
        </p:spPr>
        <p:txBody>
          <a:bodyPr anchor="t" rtlCol="false" tIns="0" lIns="0" bIns="0" rIns="0">
            <a:spAutoFit/>
          </a:bodyPr>
          <a:lstStyle/>
          <a:p>
            <a:pPr algn="l">
              <a:lnSpc>
                <a:spcPts val="2312"/>
              </a:lnSpc>
            </a:pPr>
            <a:r>
              <a:rPr lang="en-US" sz="1437" b="true">
                <a:solidFill>
                  <a:srgbClr val="000000"/>
                </a:solidFill>
                <a:latin typeface="Arimo Bold"/>
                <a:ea typeface="Arimo Bold"/>
                <a:cs typeface="Arimo Bold"/>
                <a:sym typeface="Arimo Bold"/>
              </a:rPr>
              <a:t>Looking Forward:</a:t>
            </a:r>
            <a:r>
              <a:rPr lang="en-US" sz="1437">
                <a:solidFill>
                  <a:srgbClr val="000000"/>
                </a:solidFill>
                <a:latin typeface="Arimo"/>
                <a:ea typeface="Arimo"/>
                <a:cs typeface="Arimo"/>
                <a:sym typeface="Arimo"/>
              </a:rPr>
              <a:t> Next-generation solutions like Ethereum 2.0's Proof-of-Stake, Layer-2 scaling solutions, and improved consensus algorithms are actively addressing these challenges to make blockchain more efficient and accessible.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DAG3FjPRIDI</dc:identifier>
  <dcterms:modified xsi:type="dcterms:W3CDTF">2011-08-01T06:04:30Z</dcterms:modified>
  <cp:revision>1</cp:revision>
  <dc:title>Blockchain-Technology.pptx</dc:title>
</cp:coreProperties>
</file>